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5"/>
  </p:notesMasterIdLst>
  <p:sldIdLst>
    <p:sldId id="256" r:id="rId2"/>
    <p:sldId id="314" r:id="rId3"/>
    <p:sldId id="313" r:id="rId4"/>
    <p:sldId id="316" r:id="rId5"/>
    <p:sldId id="322" r:id="rId6"/>
    <p:sldId id="323" r:id="rId7"/>
    <p:sldId id="324" r:id="rId8"/>
    <p:sldId id="325" r:id="rId9"/>
    <p:sldId id="332" r:id="rId10"/>
    <p:sldId id="331" r:id="rId11"/>
    <p:sldId id="321" r:id="rId12"/>
    <p:sldId id="327" r:id="rId13"/>
    <p:sldId id="328" r:id="rId14"/>
    <p:sldId id="333" r:id="rId15"/>
    <p:sldId id="335" r:id="rId16"/>
    <p:sldId id="330" r:id="rId17"/>
    <p:sldId id="336" r:id="rId18"/>
    <p:sldId id="259" r:id="rId19"/>
    <p:sldId id="265" r:id="rId20"/>
    <p:sldId id="266" r:id="rId21"/>
    <p:sldId id="293" r:id="rId22"/>
    <p:sldId id="271" r:id="rId23"/>
    <p:sldId id="301" r:id="rId24"/>
    <p:sldId id="273" r:id="rId25"/>
    <p:sldId id="274" r:id="rId26"/>
    <p:sldId id="277" r:id="rId27"/>
    <p:sldId id="282" r:id="rId28"/>
    <p:sldId id="304" r:id="rId29"/>
    <p:sldId id="284" r:id="rId30"/>
    <p:sldId id="289" r:id="rId31"/>
    <p:sldId id="305" r:id="rId32"/>
    <p:sldId id="308" r:id="rId33"/>
    <p:sldId id="302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8">
          <p15:clr>
            <a:srgbClr val="A4A3A4"/>
          </p15:clr>
        </p15:guide>
        <p15:guide id="3" pos="2934">
          <p15:clr>
            <a:srgbClr val="A4A3A4"/>
          </p15:clr>
        </p15:guide>
        <p15:guide id="4" pos="-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ADC"/>
    <a:srgbClr val="404040"/>
    <a:srgbClr val="3C92CA"/>
    <a:srgbClr val="00B050"/>
    <a:srgbClr val="F18C00"/>
    <a:srgbClr val="2F5597"/>
    <a:srgbClr val="ED7D31"/>
    <a:srgbClr val="212121"/>
    <a:srgbClr val="4C5C6C"/>
    <a:srgbClr val="AE5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>
        <p:scale>
          <a:sx n="40" d="100"/>
          <a:sy n="40" d="100"/>
        </p:scale>
        <p:origin x="1672" y="672"/>
      </p:cViewPr>
      <p:guideLst>
        <p:guide orient="horz" pos="2159"/>
        <p:guide pos="3838"/>
        <p:guide pos="2934"/>
        <p:guide pos="-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85B8C-C62F-4FF4-8A64-97C2943AB159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AA600-CEB2-4611-9C0A-2EEC81820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020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09AEA-B4C0-43BA-9479-D80A78668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0AF1EA-7BFC-439C-8373-FBE1AA078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AC4FFC-6B0E-4816-ADFA-AE10855D4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DDC4A-F192-4FBA-8C7F-A95EEC247544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A8C28D-4BC0-489A-B13A-3E64BBD9E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C2500-EC36-4138-BD99-7C9AA4CF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899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1A22400-4AEF-486F-B57D-030F32069C09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79368FA-E129-449E-804E-C19331F15740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2B5DF-320B-4D48-9978-D2207606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4ED2E-9625-49FF-84C3-96B20D0C0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14720A-7DEB-40CC-892E-6A143514B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4BDB1-2B63-41A4-9079-E00C03A23A38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E2C55A-B57E-4575-AA82-17C1A6617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67EDD1-5DAC-4398-A68A-6B575158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448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B8FE51E-4862-4C5C-875F-1339E393F749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9629083-09B4-484C-B50B-0C32DC91E0A4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E4903AD-6182-4B41-A7E6-644BDB9E8524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53FA883-E03B-48A9-81E8-870942C1FFD8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0EF9BD4-FC78-4F26-9A11-F82AAC3AB97C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624C36B-E098-40D8-B441-10B4AB9C84D2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55DBDD-1120-41F7-90B6-7BEF478A9732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9D988F-8E68-435D-8E81-91288B867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A6345-16D2-43B8-8D3D-B6A7A743A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5EC460-8098-404D-B9A8-9E26BB4BB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3E5C5-C7C8-4C56-AA13-1D2462749124}" type="datetime1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C9092-82E1-4BEF-9CCF-46B629FC0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E699E3-EC2C-4DC3-90F4-00D0271E25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F8E93-10DE-4E7F-A688-839F54B907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64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ladin.co.kr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issha.beautynet.co.kr/main.do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95663" y="1647825"/>
            <a:ext cx="5057774" cy="3562350"/>
          </a:xfrm>
          <a:prstGeom prst="rec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n w="952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8916" y="2600830"/>
            <a:ext cx="3867151" cy="1060833"/>
          </a:xfr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b">
            <a:normAutofit fontScale="90000"/>
          </a:bodyPr>
          <a:lstStyle/>
          <a:p>
            <a:pPr lvl="0">
              <a:defRPr lang="ko-KR" altLang="en-US"/>
            </a:pPr>
            <a:r>
              <a:rPr lang="en-US" altLang="ko-KR" sz="4000" spc="700" dirty="0">
                <a:solidFill>
                  <a:srgbClr val="4565AD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WEB DESIGN</a:t>
            </a:r>
            <a:br>
              <a:rPr lang="en-US" altLang="ko-KR" sz="4000" spc="600" dirty="0">
                <a:solidFill>
                  <a:srgbClr val="4565AD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</a:br>
            <a:r>
              <a:rPr lang="en-US" altLang="ko-KR" sz="4000" spc="870" dirty="0">
                <a:solidFill>
                  <a:srgbClr val="4565AD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PORTFOLIO</a:t>
            </a:r>
            <a:endParaRPr lang="ko-KR" altLang="en-US" sz="4000" spc="870" dirty="0">
              <a:solidFill>
                <a:srgbClr val="4565AD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6090" y="4281488"/>
            <a:ext cx="1112805" cy="369332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b="0" spc="900" dirty="0">
                <a:solidFill>
                  <a:schemeClr val="accent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이단비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70D491B-B3FD-4800-B139-D28EEC7B2DBC}"/>
              </a:ext>
            </a:extLst>
          </p:cNvPr>
          <p:cNvCxnSpPr/>
          <p:nvPr/>
        </p:nvCxnSpPr>
        <p:spPr>
          <a:xfrm>
            <a:off x="4738255" y="3805382"/>
            <a:ext cx="217978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CADB3FB8-083B-48F1-BE17-31CF3794559F}"/>
              </a:ext>
            </a:extLst>
          </p:cNvPr>
          <p:cNvSpPr/>
          <p:nvPr/>
        </p:nvSpPr>
        <p:spPr>
          <a:xfrm>
            <a:off x="3562828" y="1934991"/>
            <a:ext cx="2670543" cy="774427"/>
          </a:xfrm>
          <a:prstGeom prst="rect">
            <a:avLst/>
          </a:prstGeom>
          <a:solidFill>
            <a:srgbClr val="AB060C"/>
          </a:solidFill>
          <a:ln>
            <a:solidFill>
              <a:srgbClr val="AB0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#ab060c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5AB9BF0-C35F-4DB6-B35A-6255B9D35174}"/>
              </a:ext>
            </a:extLst>
          </p:cNvPr>
          <p:cNvSpPr/>
          <p:nvPr/>
        </p:nvSpPr>
        <p:spPr>
          <a:xfrm>
            <a:off x="7594309" y="4341094"/>
            <a:ext cx="3821835" cy="1403926"/>
          </a:xfrm>
          <a:prstGeom prst="roundRect">
            <a:avLst/>
          </a:prstGeom>
          <a:solidFill>
            <a:srgbClr val="8B0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kern="15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웹 접근성에 맞춘 명도 대비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45155BB-7235-4640-B880-315411FB6901}"/>
              </a:ext>
            </a:extLst>
          </p:cNvPr>
          <p:cNvSpPr/>
          <p:nvPr/>
        </p:nvSpPr>
        <p:spPr>
          <a:xfrm>
            <a:off x="525266" y="4341094"/>
            <a:ext cx="5708106" cy="1403926"/>
          </a:xfrm>
          <a:prstGeom prst="roundRect">
            <a:avLst/>
          </a:prstGeom>
          <a:solidFill>
            <a:srgbClr val="8B0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kern="15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강렬한 붉은색과 포인트 색상을 돋보이게 해 줄 무채색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E54526-157C-4F60-A270-B432997B2C27}"/>
              </a:ext>
            </a:extLst>
          </p:cNvPr>
          <p:cNvSpPr/>
          <p:nvPr/>
        </p:nvSpPr>
        <p:spPr>
          <a:xfrm>
            <a:off x="8443398" y="1244697"/>
            <a:ext cx="21236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kern="15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CONTRAST</a:t>
            </a:r>
            <a:endParaRPr lang="ko-KR" altLang="en-US" sz="2800" b="1" kern="1500" dirty="0">
              <a:solidFill>
                <a:srgbClr val="030303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91EDC5-E2C3-451D-8BD2-002CB7ECEBAD}"/>
              </a:ext>
            </a:extLst>
          </p:cNvPr>
          <p:cNvSpPr/>
          <p:nvPr/>
        </p:nvSpPr>
        <p:spPr>
          <a:xfrm>
            <a:off x="7594311" y="1895290"/>
            <a:ext cx="1370016" cy="775216"/>
          </a:xfrm>
          <a:prstGeom prst="rect">
            <a:avLst/>
          </a:prstGeom>
          <a:solidFill>
            <a:srgbClr val="030303"/>
          </a:solidFill>
          <a:ln w="12700">
            <a:solidFill>
              <a:srgbClr val="03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#030303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43D7C5-6325-4C17-B629-2D4174E82D67}"/>
              </a:ext>
            </a:extLst>
          </p:cNvPr>
          <p:cNvSpPr/>
          <p:nvPr/>
        </p:nvSpPr>
        <p:spPr>
          <a:xfrm>
            <a:off x="8964327" y="1895290"/>
            <a:ext cx="1300527" cy="77521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err="1">
                <a:solidFill>
                  <a:schemeClr val="tx1"/>
                </a:solidFill>
              </a:rPr>
              <a:t>ffffff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64B1B3-C093-4CE3-A632-474D1E3B7078}"/>
              </a:ext>
            </a:extLst>
          </p:cNvPr>
          <p:cNvSpPr/>
          <p:nvPr/>
        </p:nvSpPr>
        <p:spPr>
          <a:xfrm>
            <a:off x="7594311" y="2777804"/>
            <a:ext cx="1370016" cy="775216"/>
          </a:xfrm>
          <a:prstGeom prst="rect">
            <a:avLst/>
          </a:prstGeom>
          <a:solidFill>
            <a:srgbClr val="AB060C"/>
          </a:solidFill>
          <a:ln>
            <a:solidFill>
              <a:srgbClr val="AB0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#ab060c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4420A1-4327-4556-87B7-6217FC13A895}"/>
              </a:ext>
            </a:extLst>
          </p:cNvPr>
          <p:cNvSpPr/>
          <p:nvPr/>
        </p:nvSpPr>
        <p:spPr>
          <a:xfrm>
            <a:off x="8964327" y="2777804"/>
            <a:ext cx="1300527" cy="77521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err="1">
                <a:solidFill>
                  <a:schemeClr val="tx1"/>
                </a:solidFill>
              </a:rPr>
              <a:t>ffffff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4F5EFB-0680-4E9A-A995-AC69192DE8C2}"/>
              </a:ext>
            </a:extLst>
          </p:cNvPr>
          <p:cNvSpPr/>
          <p:nvPr/>
        </p:nvSpPr>
        <p:spPr>
          <a:xfrm rot="10800000" flipV="1">
            <a:off x="10334343" y="2079677"/>
            <a:ext cx="1148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20.6 : 1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93834B-E825-475B-95AB-E9ADF2A759A6}"/>
              </a:ext>
            </a:extLst>
          </p:cNvPr>
          <p:cNvSpPr/>
          <p:nvPr/>
        </p:nvSpPr>
        <p:spPr>
          <a:xfrm rot="10800000" flipV="1">
            <a:off x="10477185" y="2932192"/>
            <a:ext cx="1148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7.6 : 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EC19AA-F8D9-42C4-9715-90A02B8F7586}"/>
              </a:ext>
            </a:extLst>
          </p:cNvPr>
          <p:cNvSpPr txBox="1"/>
          <p:nvPr/>
        </p:nvSpPr>
        <p:spPr>
          <a:xfrm>
            <a:off x="547329" y="203415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타겟 및 컨셉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D3268B-C406-44B3-AE40-48087074957A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03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775A49-9513-4A1C-BA01-8B4EECA3BD88}"/>
              </a:ext>
            </a:extLst>
          </p:cNvPr>
          <p:cNvSpPr/>
          <p:nvPr/>
        </p:nvSpPr>
        <p:spPr>
          <a:xfrm>
            <a:off x="3048000" y="4131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이용할 색상</a:t>
            </a:r>
            <a:endParaRPr lang="en-US" altLang="ko-KR" kern="1500" dirty="0">
              <a:solidFill>
                <a:srgbClr val="030303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19881-4794-4362-9F4B-22C067F076B2}"/>
              </a:ext>
            </a:extLst>
          </p:cNvPr>
          <p:cNvGrpSpPr/>
          <p:nvPr/>
        </p:nvGrpSpPr>
        <p:grpSpPr>
          <a:xfrm>
            <a:off x="525266" y="1302752"/>
            <a:ext cx="2670545" cy="2293082"/>
            <a:chOff x="525266" y="1302752"/>
            <a:chExt cx="2670545" cy="229308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977417B-4DE3-4C17-A5F2-679792EC906F}"/>
                </a:ext>
              </a:extLst>
            </p:cNvPr>
            <p:cNvSpPr/>
            <p:nvPr/>
          </p:nvSpPr>
          <p:spPr>
            <a:xfrm>
              <a:off x="1374848" y="1302752"/>
              <a:ext cx="111761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kern="1500" dirty="0">
                  <a:solidFill>
                    <a:srgbClr val="030303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rPr>
                <a:t>MAIN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B4C59D1-35F4-4CEC-8FA8-35FC8EC52F6D}"/>
                </a:ext>
              </a:extLst>
            </p:cNvPr>
            <p:cNvSpPr/>
            <p:nvPr/>
          </p:nvSpPr>
          <p:spPr>
            <a:xfrm>
              <a:off x="525268" y="1936150"/>
              <a:ext cx="2670543" cy="77521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</a:t>
              </a:r>
              <a:r>
                <a:rPr lang="en-US" altLang="ko-KR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ffffff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3E4A9E5-EEAC-4E07-B537-8066F5A3CEBB}"/>
                </a:ext>
              </a:extLst>
            </p:cNvPr>
            <p:cNvSpPr/>
            <p:nvPr/>
          </p:nvSpPr>
          <p:spPr>
            <a:xfrm>
              <a:off x="525266" y="2820618"/>
              <a:ext cx="2670543" cy="775216"/>
            </a:xfrm>
            <a:prstGeom prst="rect">
              <a:avLst/>
            </a:prstGeom>
            <a:solidFill>
              <a:srgbClr val="030303"/>
            </a:solidFill>
            <a:ln w="12700">
              <a:solidFill>
                <a:srgbClr val="0303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#030303</a:t>
              </a:r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6F079F-B056-4191-870B-9C59C1EB08D3}"/>
              </a:ext>
            </a:extLst>
          </p:cNvPr>
          <p:cNvSpPr/>
          <p:nvPr/>
        </p:nvSpPr>
        <p:spPr>
          <a:xfrm>
            <a:off x="4264683" y="1271541"/>
            <a:ext cx="1257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kern="15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POINT</a:t>
            </a:r>
            <a:endParaRPr lang="ko-KR" altLang="en-US" sz="2800" b="1" kern="1500" dirty="0">
              <a:solidFill>
                <a:srgbClr val="030303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0BEFC2-024A-4408-A289-1BF92B0B0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381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A1F346-B42C-4FF4-8C8C-87F844050CB5}"/>
              </a:ext>
            </a:extLst>
          </p:cNvPr>
          <p:cNvSpPr txBox="1"/>
          <p:nvPr/>
        </p:nvSpPr>
        <p:spPr>
          <a:xfrm>
            <a:off x="547329" y="203415"/>
            <a:ext cx="4322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스케치 및 프로토타입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F4F640-AD61-4826-8327-CAFA6FD3CE8E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12910D-7BBF-4E5D-B2E7-5B340DB204CC}"/>
              </a:ext>
            </a:extLst>
          </p:cNvPr>
          <p:cNvSpPr/>
          <p:nvPr/>
        </p:nvSpPr>
        <p:spPr>
          <a:xfrm>
            <a:off x="4790172" y="4126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C331B7-02DC-43C4-B9DB-591AAF92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9" name="그림 8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D0DB0EA6-7975-4470-826D-F49E4FEFC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90" y="1196405"/>
            <a:ext cx="3509282" cy="5266248"/>
          </a:xfrm>
          <a:prstGeom prst="rect">
            <a:avLst/>
          </a:prstGeom>
        </p:spPr>
      </p:pic>
      <p:pic>
        <p:nvPicPr>
          <p:cNvPr id="6" name="그림 5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9ED381B3-23C3-4739-AA70-14B0DBE671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059" y="1284549"/>
            <a:ext cx="4582225" cy="500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06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스크린샷, 전자기기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F6E32CAE-BAA9-472D-8BF9-1C50E57948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39"/>
          <a:stretch/>
        </p:blipFill>
        <p:spPr>
          <a:xfrm>
            <a:off x="547329" y="1468062"/>
            <a:ext cx="5194637" cy="41221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945FD5-FDAF-49DC-9A66-34C2EA383363}"/>
              </a:ext>
            </a:extLst>
          </p:cNvPr>
          <p:cNvSpPr txBox="1"/>
          <p:nvPr/>
        </p:nvSpPr>
        <p:spPr>
          <a:xfrm>
            <a:off x="547329" y="203415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디자인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715C8E-E8D1-45BE-9355-C1672971291B}"/>
              </a:ext>
            </a:extLst>
          </p:cNvPr>
          <p:cNvSpPr/>
          <p:nvPr/>
        </p:nvSpPr>
        <p:spPr>
          <a:xfrm>
            <a:off x="2025619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</a:t>
            </a:r>
            <a:endParaRPr lang="en-US" altLang="ko-KR" kern="1500" dirty="0">
              <a:solidFill>
                <a:srgbClr val="030303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9A981C45-AB15-42AF-9861-920A7FD78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12</a:t>
            </a:fld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BFCF7D-D0D3-44D6-A772-4E05BFC3CE79}"/>
              </a:ext>
            </a:extLst>
          </p:cNvPr>
          <p:cNvSpPr txBox="1"/>
          <p:nvPr/>
        </p:nvSpPr>
        <p:spPr>
          <a:xfrm>
            <a:off x="6957677" y="2928991"/>
            <a:ext cx="4612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타임 이벤트를 강조하여 사용자들의 참여 유도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2D4B2B-22B4-4045-8197-9C75D988516A}"/>
              </a:ext>
            </a:extLst>
          </p:cNvPr>
          <p:cNvSpPr txBox="1"/>
          <p:nvPr/>
        </p:nvSpPr>
        <p:spPr>
          <a:xfrm>
            <a:off x="6957677" y="1717798"/>
            <a:ext cx="3942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여백을 넓게 두어 답답하지 않게 디자인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0C133C-7E23-414B-A810-F5B9B77CC6D0}"/>
              </a:ext>
            </a:extLst>
          </p:cNvPr>
          <p:cNvSpPr txBox="1"/>
          <p:nvPr/>
        </p:nvSpPr>
        <p:spPr>
          <a:xfrm>
            <a:off x="6957677" y="4097901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소비자에게 제공되어야 할 정보를 아이콘화 시켜</a:t>
            </a:r>
            <a:endParaRPr lang="en-US" altLang="ko-KR" sz="20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사이트를 이용하기 편하게 디자인</a:t>
            </a:r>
            <a:endParaRPr lang="en-US" altLang="ko-KR" sz="20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8D5205F-7B39-497A-B779-E5A54BC87947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706794-B8AB-4946-92F7-13421F75DC9D}"/>
              </a:ext>
            </a:extLst>
          </p:cNvPr>
          <p:cNvGrpSpPr/>
          <p:nvPr/>
        </p:nvGrpSpPr>
        <p:grpSpPr>
          <a:xfrm>
            <a:off x="4374442" y="1818153"/>
            <a:ext cx="2490817" cy="199399"/>
            <a:chOff x="4374442" y="2453132"/>
            <a:chExt cx="2490817" cy="199399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7C77BB10-C04B-492E-BCF4-DF2CD43BC42E}"/>
                </a:ext>
              </a:extLst>
            </p:cNvPr>
            <p:cNvCxnSpPr>
              <a:cxnSpLocks/>
            </p:cNvCxnSpPr>
            <p:nvPr/>
          </p:nvCxnSpPr>
          <p:spPr>
            <a:xfrm>
              <a:off x="4501851" y="2543595"/>
              <a:ext cx="236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A085B8D-CF2B-4E17-97D6-5778F91FA49D}"/>
                </a:ext>
              </a:extLst>
            </p:cNvPr>
            <p:cNvSpPr/>
            <p:nvPr/>
          </p:nvSpPr>
          <p:spPr>
            <a:xfrm>
              <a:off x="4374442" y="2453132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91FB50-5615-49DC-9DF4-D0F08B4A2BFA}"/>
              </a:ext>
            </a:extLst>
          </p:cNvPr>
          <p:cNvGrpSpPr/>
          <p:nvPr/>
        </p:nvGrpSpPr>
        <p:grpSpPr>
          <a:xfrm>
            <a:off x="4354778" y="3029346"/>
            <a:ext cx="2490817" cy="199399"/>
            <a:chOff x="4374442" y="2453132"/>
            <a:chExt cx="2490817" cy="199399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3881501-0045-4CDA-8B56-4AD01F3436CD}"/>
                </a:ext>
              </a:extLst>
            </p:cNvPr>
            <p:cNvCxnSpPr>
              <a:cxnSpLocks/>
            </p:cNvCxnSpPr>
            <p:nvPr/>
          </p:nvCxnSpPr>
          <p:spPr>
            <a:xfrm>
              <a:off x="4501851" y="2543595"/>
              <a:ext cx="236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80B6656-4815-49F9-A7F7-135BA17E9170}"/>
                </a:ext>
              </a:extLst>
            </p:cNvPr>
            <p:cNvSpPr/>
            <p:nvPr/>
          </p:nvSpPr>
          <p:spPr>
            <a:xfrm>
              <a:off x="4374442" y="2453132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FA6C1D-AE64-4C17-B0DB-6186E2D46B11}"/>
              </a:ext>
            </a:extLst>
          </p:cNvPr>
          <p:cNvGrpSpPr/>
          <p:nvPr/>
        </p:nvGrpSpPr>
        <p:grpSpPr>
          <a:xfrm>
            <a:off x="4354778" y="4205672"/>
            <a:ext cx="2490817" cy="199399"/>
            <a:chOff x="4374442" y="2453132"/>
            <a:chExt cx="2490817" cy="199399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0D8AA16-DDA3-4C10-A348-780657799C3D}"/>
                </a:ext>
              </a:extLst>
            </p:cNvPr>
            <p:cNvCxnSpPr>
              <a:cxnSpLocks/>
            </p:cNvCxnSpPr>
            <p:nvPr/>
          </p:nvCxnSpPr>
          <p:spPr>
            <a:xfrm>
              <a:off x="4501851" y="2543595"/>
              <a:ext cx="236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DA26531-33C0-4CCE-A613-F1ABC30A99E1}"/>
                </a:ext>
              </a:extLst>
            </p:cNvPr>
            <p:cNvSpPr/>
            <p:nvPr/>
          </p:nvSpPr>
          <p:spPr>
            <a:xfrm>
              <a:off x="4374442" y="2453132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스크린샷, 전자기기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2916A1AA-BF5A-4D0C-81DD-83178B4D19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6" b="18977"/>
          <a:stretch/>
        </p:blipFill>
        <p:spPr>
          <a:xfrm>
            <a:off x="547328" y="1124099"/>
            <a:ext cx="5194637" cy="54869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945FD5-FDAF-49DC-9A66-34C2EA383363}"/>
              </a:ext>
            </a:extLst>
          </p:cNvPr>
          <p:cNvSpPr txBox="1"/>
          <p:nvPr/>
        </p:nvSpPr>
        <p:spPr>
          <a:xfrm>
            <a:off x="547329" y="203415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디자인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2B9349-12C6-446A-9901-2D4CE0FCDA4E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FECF0E-3781-43BF-BD17-C268B184E1D5}"/>
              </a:ext>
            </a:extLst>
          </p:cNvPr>
          <p:cNvSpPr txBox="1"/>
          <p:nvPr/>
        </p:nvSpPr>
        <p:spPr>
          <a:xfrm>
            <a:off x="6957677" y="3431834"/>
            <a:ext cx="4371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이미지만 크게 보여줘 이용자의 호기심 자극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715C8E-E8D1-45BE-9355-C1672971291B}"/>
              </a:ext>
            </a:extLst>
          </p:cNvPr>
          <p:cNvSpPr/>
          <p:nvPr/>
        </p:nvSpPr>
        <p:spPr>
          <a:xfrm>
            <a:off x="2025619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</a:t>
            </a:r>
            <a:endParaRPr lang="en-US" altLang="ko-KR" kern="1500" dirty="0">
              <a:solidFill>
                <a:srgbClr val="030303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580130-058D-47B4-9931-C56613EE77E3}"/>
              </a:ext>
            </a:extLst>
          </p:cNvPr>
          <p:cNvSpPr txBox="1"/>
          <p:nvPr/>
        </p:nvSpPr>
        <p:spPr>
          <a:xfrm>
            <a:off x="6957677" y="1717798"/>
            <a:ext cx="4156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이벤트와 신상품을 강조할 수 있는 디자인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5AFC11-580D-44DF-A79A-EC38F990BD77}"/>
              </a:ext>
            </a:extLst>
          </p:cNvPr>
          <p:cNvSpPr txBox="1"/>
          <p:nvPr/>
        </p:nvSpPr>
        <p:spPr>
          <a:xfrm>
            <a:off x="6957677" y="4753092"/>
            <a:ext cx="493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마우스 오버 했을 경우</a:t>
            </a:r>
            <a:r>
              <a:rPr lang="en-US" altLang="ko-KR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 </a:t>
            </a:r>
            <a:r>
              <a:rPr lang="ko-KR" altLang="en-US" sz="20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상품명이 보여지는 디자인</a:t>
            </a:r>
            <a:endParaRPr lang="en-US" altLang="ko-KR" sz="20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D7C8BA5-BCDC-460E-A756-1703F8814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13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92E1507-CAF7-4216-BC47-1C1681AD9055}"/>
              </a:ext>
            </a:extLst>
          </p:cNvPr>
          <p:cNvGrpSpPr/>
          <p:nvPr/>
        </p:nvGrpSpPr>
        <p:grpSpPr>
          <a:xfrm>
            <a:off x="4374442" y="1818153"/>
            <a:ext cx="2490817" cy="199399"/>
            <a:chOff x="4374442" y="2453132"/>
            <a:chExt cx="2490817" cy="199399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D7093A6-798E-42A8-965F-0D70DAA025BB}"/>
                </a:ext>
              </a:extLst>
            </p:cNvPr>
            <p:cNvCxnSpPr>
              <a:cxnSpLocks/>
            </p:cNvCxnSpPr>
            <p:nvPr/>
          </p:nvCxnSpPr>
          <p:spPr>
            <a:xfrm>
              <a:off x="4501851" y="2543595"/>
              <a:ext cx="236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7DD9D3E-2D1B-4EB7-B2E0-31B5F40F9802}"/>
                </a:ext>
              </a:extLst>
            </p:cNvPr>
            <p:cNvSpPr/>
            <p:nvPr/>
          </p:nvSpPr>
          <p:spPr>
            <a:xfrm>
              <a:off x="4374442" y="2453132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F5A412E-EA97-4750-8F8E-F17737BED266}"/>
              </a:ext>
            </a:extLst>
          </p:cNvPr>
          <p:cNvCxnSpPr>
            <a:cxnSpLocks/>
          </p:cNvCxnSpPr>
          <p:nvPr/>
        </p:nvCxnSpPr>
        <p:spPr>
          <a:xfrm>
            <a:off x="6046076" y="3622650"/>
            <a:ext cx="8191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954706B-A50C-44DB-BEF6-7A49764036A4}"/>
              </a:ext>
            </a:extLst>
          </p:cNvPr>
          <p:cNvSpPr/>
          <p:nvPr/>
        </p:nvSpPr>
        <p:spPr>
          <a:xfrm rot="790760">
            <a:off x="2812676" y="4597702"/>
            <a:ext cx="187648" cy="199399"/>
          </a:xfrm>
          <a:prstGeom prst="ellipse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ED7D3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CFF6D47-FE85-472F-BE7E-AAD2628E0BE9}"/>
              </a:ext>
            </a:extLst>
          </p:cNvPr>
          <p:cNvCxnSpPr>
            <a:cxnSpLocks/>
          </p:cNvCxnSpPr>
          <p:nvPr/>
        </p:nvCxnSpPr>
        <p:spPr>
          <a:xfrm>
            <a:off x="2926567" y="4705075"/>
            <a:ext cx="3044693" cy="240551"/>
          </a:xfrm>
          <a:prstGeom prst="straightConnector1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6464429-047D-4DD1-86D7-AB6E94C6BED3}"/>
              </a:ext>
            </a:extLst>
          </p:cNvPr>
          <p:cNvCxnSpPr>
            <a:cxnSpLocks/>
          </p:cNvCxnSpPr>
          <p:nvPr/>
        </p:nvCxnSpPr>
        <p:spPr>
          <a:xfrm>
            <a:off x="5971260" y="4940937"/>
            <a:ext cx="893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07867C81-4F59-4409-AF32-E2472F044C50}"/>
              </a:ext>
            </a:extLst>
          </p:cNvPr>
          <p:cNvSpPr/>
          <p:nvPr/>
        </p:nvSpPr>
        <p:spPr>
          <a:xfrm rot="790760">
            <a:off x="3799093" y="4036881"/>
            <a:ext cx="187648" cy="199399"/>
          </a:xfrm>
          <a:prstGeom prst="ellipse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ED7D3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9631FAB-7D9A-47E7-8C6F-0EF2C2E4FD17}"/>
              </a:ext>
            </a:extLst>
          </p:cNvPr>
          <p:cNvCxnSpPr>
            <a:cxnSpLocks/>
          </p:cNvCxnSpPr>
          <p:nvPr/>
        </p:nvCxnSpPr>
        <p:spPr>
          <a:xfrm flipV="1">
            <a:off x="3912984" y="3622651"/>
            <a:ext cx="2133092" cy="521603"/>
          </a:xfrm>
          <a:prstGeom prst="straightConnector1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075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전자기기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BD3243E9-80CB-4E8B-BB40-F671953342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52"/>
          <a:stretch/>
        </p:blipFill>
        <p:spPr>
          <a:xfrm>
            <a:off x="2829145" y="1343247"/>
            <a:ext cx="6509848" cy="33182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EA5688-2CE0-46B2-AC48-97525D077DBD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A400F33-16A2-403B-895D-6CEB2E9EDDE8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83E5DDA3-C7BD-429C-AC8C-B5BBAE828E96}"/>
              </a:ext>
            </a:extLst>
          </p:cNvPr>
          <p:cNvSpPr/>
          <p:nvPr/>
        </p:nvSpPr>
        <p:spPr>
          <a:xfrm>
            <a:off x="2442481" y="1375146"/>
            <a:ext cx="217714" cy="1323861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0AB85584-5023-4003-9483-3CF6FF39030B}"/>
              </a:ext>
            </a:extLst>
          </p:cNvPr>
          <p:cNvSpPr/>
          <p:nvPr/>
        </p:nvSpPr>
        <p:spPr>
          <a:xfrm>
            <a:off x="2415267" y="3029631"/>
            <a:ext cx="244928" cy="1768928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C31FB2-6CC8-4888-B04D-664086BBA962}"/>
              </a:ext>
            </a:extLst>
          </p:cNvPr>
          <p:cNvSpPr txBox="1"/>
          <p:nvPr/>
        </p:nvSpPr>
        <p:spPr>
          <a:xfrm>
            <a:off x="841279" y="1789766"/>
            <a:ext cx="1163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#header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8FECA9-08D2-4DE0-A4B2-82516FF3AB32}"/>
              </a:ext>
            </a:extLst>
          </p:cNvPr>
          <p:cNvSpPr txBox="1"/>
          <p:nvPr/>
        </p:nvSpPr>
        <p:spPr>
          <a:xfrm>
            <a:off x="784914" y="3714040"/>
            <a:ext cx="1621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#</a:t>
            </a:r>
            <a:r>
              <a:rPr lang="en-US" altLang="ko-KR" sz="2000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addBanner</a:t>
            </a:r>
            <a:endParaRPr lang="en-US" altLang="ko-KR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52E64D-E1F5-4135-9863-A7571537322D}"/>
              </a:ext>
            </a:extLst>
          </p:cNvPr>
          <p:cNvSpPr txBox="1"/>
          <p:nvPr/>
        </p:nvSpPr>
        <p:spPr>
          <a:xfrm>
            <a:off x="258907" y="4298186"/>
            <a:ext cx="21563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adBanner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혹은 </a:t>
            </a:r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adBox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로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r"/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네이밍 할 경우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일부 브라우저에서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r"/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노출되지 않는 경우가 있어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r"/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addBanner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라고 네이밍 했다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A3F21C-945E-4511-B288-3A61EFD12209}"/>
              </a:ext>
            </a:extLst>
          </p:cNvPr>
          <p:cNvSpPr/>
          <p:nvPr/>
        </p:nvSpPr>
        <p:spPr>
          <a:xfrm>
            <a:off x="1594411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헤더</a:t>
            </a:r>
            <a:r>
              <a:rPr lang="en-US" altLang="ko-KR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 </a:t>
            </a:r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</a:t>
            </a:r>
            <a:endParaRPr lang="en-US" altLang="ko-KR" kern="1500" dirty="0">
              <a:solidFill>
                <a:srgbClr val="030303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0370F5-3AC2-4721-9695-78657398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589" y="1857375"/>
            <a:ext cx="7181850" cy="5000625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FE8EE6E-086F-45C1-ACDA-1603853D35BC}"/>
              </a:ext>
            </a:extLst>
          </p:cNvPr>
          <p:cNvSpPr/>
          <p:nvPr/>
        </p:nvSpPr>
        <p:spPr>
          <a:xfrm>
            <a:off x="10779563" y="1612900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990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전자기기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BD3243E9-80CB-4E8B-BB40-F671953342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91" b="20982"/>
          <a:stretch/>
        </p:blipFill>
        <p:spPr>
          <a:xfrm>
            <a:off x="547329" y="1378473"/>
            <a:ext cx="6509848" cy="39635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EA5688-2CE0-46B2-AC48-97525D077DBD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rgbClr val="030303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A400F33-16A2-403B-895D-6CEB2E9EDDE8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A3F21C-945E-4511-B288-3A61EFD12209}"/>
              </a:ext>
            </a:extLst>
          </p:cNvPr>
          <p:cNvSpPr/>
          <p:nvPr/>
        </p:nvSpPr>
        <p:spPr>
          <a:xfrm>
            <a:off x="1594411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</a:t>
            </a:r>
            <a:endParaRPr lang="en-US" altLang="ko-KR" kern="1500" dirty="0">
              <a:solidFill>
                <a:srgbClr val="030303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042CA8-AD8A-427F-928C-BC895CFCD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602" y="2056084"/>
            <a:ext cx="7658100" cy="4686300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16E2930-A7BB-4ADE-946D-0F5EA5A04EF7}"/>
              </a:ext>
            </a:extLst>
          </p:cNvPr>
          <p:cNvSpPr/>
          <p:nvPr/>
        </p:nvSpPr>
        <p:spPr>
          <a:xfrm>
            <a:off x="10630928" y="1811609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scss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2FC33A8-4719-41CC-A109-1E247438C92E}"/>
              </a:ext>
            </a:extLst>
          </p:cNvPr>
          <p:cNvGrpSpPr/>
          <p:nvPr/>
        </p:nvGrpSpPr>
        <p:grpSpPr>
          <a:xfrm>
            <a:off x="5427481" y="4266034"/>
            <a:ext cx="1921164" cy="1549871"/>
            <a:chOff x="9783131" y="5216890"/>
            <a:chExt cx="1921164" cy="154987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B9F0514-C693-4491-BE96-873E5699A5CA}"/>
                </a:ext>
              </a:extLst>
            </p:cNvPr>
            <p:cNvSpPr/>
            <p:nvPr/>
          </p:nvSpPr>
          <p:spPr>
            <a:xfrm>
              <a:off x="9783131" y="5216890"/>
              <a:ext cx="1921164" cy="118411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마우스 오버 시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투명했던 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span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태그가 나타나도록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999F0C38-DB6C-41A9-BDB3-CA5F95DAC509}"/>
                </a:ext>
              </a:extLst>
            </p:cNvPr>
            <p:cNvSpPr/>
            <p:nvPr/>
          </p:nvSpPr>
          <p:spPr>
            <a:xfrm rot="10800000">
              <a:off x="10124391" y="6401002"/>
              <a:ext cx="327259" cy="365759"/>
            </a:xfrm>
            <a:prstGeom prst="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CE966A7-E0B9-477A-B222-F9DF2821C07A}"/>
              </a:ext>
            </a:extLst>
          </p:cNvPr>
          <p:cNvGrpSpPr/>
          <p:nvPr/>
        </p:nvGrpSpPr>
        <p:grpSpPr>
          <a:xfrm>
            <a:off x="8249652" y="3015194"/>
            <a:ext cx="1921164" cy="1549871"/>
            <a:chOff x="9783131" y="4851131"/>
            <a:chExt cx="1921164" cy="1549871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B8F7557-7513-4FAB-9A80-ACAE3ECFCDE9}"/>
                </a:ext>
              </a:extLst>
            </p:cNvPr>
            <p:cNvSpPr/>
            <p:nvPr/>
          </p:nvSpPr>
          <p:spPr>
            <a:xfrm>
              <a:off x="9783131" y="5216890"/>
              <a:ext cx="1921164" cy="118411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@for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문을 사용하여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빠르고 유지보수가 쉽게 코딩</a:t>
              </a:r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D091C45D-D4C9-47CE-9501-5DD1E92CE010}"/>
                </a:ext>
              </a:extLst>
            </p:cNvPr>
            <p:cNvSpPr/>
            <p:nvPr/>
          </p:nvSpPr>
          <p:spPr>
            <a:xfrm>
              <a:off x="10063156" y="4851131"/>
              <a:ext cx="327259" cy="365759"/>
            </a:xfrm>
            <a:prstGeom prst="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80445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유효성 검사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949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0BABD8-4EBA-4A69-8541-979106A42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D552C2-547D-4CB5-BAA7-C7A9F82FC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18" y="1096893"/>
            <a:ext cx="6496050" cy="3952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60FD9A-7DE1-4575-91AE-9489EDB6C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5" y="4730175"/>
            <a:ext cx="7877175" cy="141922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333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C8D4E8C4-E60C-481D-864D-027AEBDB1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59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9454" y="2140598"/>
            <a:ext cx="3867151" cy="1218663"/>
          </a:xfr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b">
            <a:normAutofit/>
          </a:bodyPr>
          <a:lstStyle/>
          <a:p>
            <a:pPr>
              <a:defRPr lang="ko-KR" altLang="en-US"/>
            </a:pPr>
            <a:r>
              <a:rPr lang="en-US" altLang="ko-KR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Portfolio 2</a:t>
            </a:r>
            <a:endParaRPr lang="ko-KR" altLang="en-US" sz="5400" dirty="0">
              <a:solidFill>
                <a:schemeClr val="tx1">
                  <a:lumMod val="95000"/>
                  <a:lumOff val="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CE38C4-D156-45E8-844F-4BE144B85B24}"/>
              </a:ext>
            </a:extLst>
          </p:cNvPr>
          <p:cNvCxnSpPr/>
          <p:nvPr/>
        </p:nvCxnSpPr>
        <p:spPr>
          <a:xfrm>
            <a:off x="1363579" y="3481137"/>
            <a:ext cx="34330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09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스크린샷이(가) 표시된 사진  매우 높은 신뢰도로 생성된 설명"/>
          <p:cNvPicPr>
            <a:picLocks noChangeAspect="1"/>
          </p:cNvPicPr>
          <p:nvPr/>
        </p:nvPicPr>
        <p:blipFill rotWithShape="1">
          <a:blip r:embed="rId2"/>
          <a:srcRect b="73410"/>
          <a:stretch>
            <a:fillRect/>
          </a:stretch>
        </p:blipFill>
        <p:spPr>
          <a:xfrm>
            <a:off x="639693" y="1311411"/>
            <a:ext cx="5142272" cy="4891879"/>
          </a:xfrm>
          <a:prstGeom prst="rect">
            <a:avLst/>
          </a:prstGeom>
          <a:ln w="3175">
            <a:solidFill>
              <a:srgbClr val="2F5597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8F8BA0-631B-4930-8AEB-582AFA67B3B0}"/>
              </a:ext>
            </a:extLst>
          </p:cNvPr>
          <p:cNvSpPr txBox="1"/>
          <p:nvPr/>
        </p:nvSpPr>
        <p:spPr>
          <a:xfrm>
            <a:off x="547329" y="203415"/>
            <a:ext cx="1725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INTRO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5F75BAE-FF8E-4793-AA25-20AF4D82D4DF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F17D9352-6CD9-4C09-B346-440C15193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13430" y="268071"/>
            <a:ext cx="986990" cy="4471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C1C899-EE09-4973-B77D-51128235545B}"/>
              </a:ext>
            </a:extLst>
          </p:cNvPr>
          <p:cNvSpPr txBox="1"/>
          <p:nvPr/>
        </p:nvSpPr>
        <p:spPr>
          <a:xfrm>
            <a:off x="6482686" y="2598584"/>
            <a:ext cx="247375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기존 페이지 주소</a:t>
            </a:r>
            <a:endParaRPr lang="en-US" altLang="ko-KR" sz="2800" kern="1500" dirty="0">
              <a:solidFill>
                <a:srgbClr val="2F5597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hlinkClick r:id="rId4"/>
              </a:rPr>
              <a:t>www.aladin.co.kr</a:t>
            </a:r>
            <a:endParaRPr lang="ko-KR" altLang="en-US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D7F86C-7243-4357-99E2-D4D2C14E8B02}"/>
              </a:ext>
            </a:extLst>
          </p:cNvPr>
          <p:cNvSpPr txBox="1"/>
          <p:nvPr/>
        </p:nvSpPr>
        <p:spPr>
          <a:xfrm>
            <a:off x="6482686" y="3671379"/>
            <a:ext cx="30768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리디자인 작업 기간</a:t>
            </a:r>
            <a:endParaRPr lang="en-US" altLang="ko-KR" sz="2800" kern="1500" dirty="0">
              <a:solidFill>
                <a:srgbClr val="2F5597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8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월 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18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일 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~ 9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월 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22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일 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(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약 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1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개월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)</a:t>
            </a:r>
            <a:endParaRPr lang="ko-KR" altLang="en-US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C5D104-F5F3-4EF6-8729-4D5462148F2F}"/>
              </a:ext>
            </a:extLst>
          </p:cNvPr>
          <p:cNvSpPr txBox="1"/>
          <p:nvPr/>
        </p:nvSpPr>
        <p:spPr>
          <a:xfrm>
            <a:off x="6482685" y="4744174"/>
            <a:ext cx="31662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사용 프로그램 및 언어</a:t>
            </a:r>
            <a:endParaRPr lang="en-US" altLang="ko-KR" sz="2800" kern="1500" dirty="0">
              <a:solidFill>
                <a:srgbClr val="2F5597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포토샵 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/ </a:t>
            </a:r>
            <a:r>
              <a:rPr lang="ko-KR" altLang="en-US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일러스트레이터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 / </a:t>
            </a:r>
            <a:r>
              <a:rPr lang="en-US" altLang="ko-KR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css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/ jQuery</a:t>
            </a:r>
            <a:endParaRPr lang="ko-KR" altLang="en-US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187F6C-1A8B-457E-9C4C-248D6446B98A}"/>
              </a:ext>
            </a:extLst>
          </p:cNvPr>
          <p:cNvSpPr txBox="1"/>
          <p:nvPr/>
        </p:nvSpPr>
        <p:spPr>
          <a:xfrm>
            <a:off x="6482686" y="1596632"/>
            <a:ext cx="178125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페이지 이름</a:t>
            </a:r>
            <a:endParaRPr lang="en-US" altLang="ko-KR" sz="2800" kern="1500" dirty="0">
              <a:solidFill>
                <a:srgbClr val="2F5597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알라딘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5479B140-DB43-4D7E-9163-2F8E86A83512}"/>
              </a:ext>
            </a:extLst>
          </p:cNvPr>
          <p:cNvGrpSpPr/>
          <p:nvPr/>
        </p:nvGrpSpPr>
        <p:grpSpPr>
          <a:xfrm>
            <a:off x="449339" y="5375140"/>
            <a:ext cx="7028510" cy="1174282"/>
            <a:chOff x="209688" y="2671401"/>
            <a:chExt cx="7028510" cy="1174282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CD93F45-CCAD-4260-90BE-643D3041AF0F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DDC8C93A-96DD-44B0-8E20-98C7FC51EC9A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4238A6E-8C1B-41AA-843F-6B8F25722B11}"/>
              </a:ext>
            </a:extLst>
          </p:cNvPr>
          <p:cNvGrpSpPr/>
          <p:nvPr/>
        </p:nvGrpSpPr>
        <p:grpSpPr>
          <a:xfrm>
            <a:off x="498438" y="4011323"/>
            <a:ext cx="7028510" cy="1174282"/>
            <a:chOff x="209688" y="2671401"/>
            <a:chExt cx="7028510" cy="117428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A998DE1-A6A9-4674-9267-74EC59225495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05944F7F-F8BC-4C51-A260-ED9ED97D7CFF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D9DEECA-DCB7-4CA2-AC70-DB237E029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70" y="1561706"/>
            <a:ext cx="6073517" cy="607351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0FDC98F-3B8B-41F4-A143-19E364C7BE58}"/>
              </a:ext>
            </a:extLst>
          </p:cNvPr>
          <p:cNvGrpSpPr/>
          <p:nvPr/>
        </p:nvGrpSpPr>
        <p:grpSpPr>
          <a:xfrm>
            <a:off x="498438" y="2671401"/>
            <a:ext cx="7028510" cy="1174282"/>
            <a:chOff x="209688" y="2671401"/>
            <a:chExt cx="7028510" cy="1174282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2A91F22-9C96-4F30-9677-ADCF9397A7FF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B6168F0-57BD-4A9F-8B93-7EC0420A5158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4F3845-9C0B-431B-88DB-ADEE57243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29" y="1605238"/>
            <a:ext cx="6255031" cy="740583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김세현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( 20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세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/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남성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/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새내기 대학생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)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8F0FDF1-355C-4052-BBDA-3F2CAA563634}"/>
              </a:ext>
            </a:extLst>
          </p:cNvPr>
          <p:cNvSpPr txBox="1">
            <a:spLocks/>
          </p:cNvSpPr>
          <p:nvPr/>
        </p:nvSpPr>
        <p:spPr>
          <a:xfrm>
            <a:off x="836079" y="2867950"/>
            <a:ext cx="6255031" cy="836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ct val="0"/>
              </a:spcBef>
              <a:buNone/>
              <a:defRPr lang="ko-KR" altLang="en-US"/>
            </a:pPr>
            <a:r>
              <a:rPr lang="ko-KR" altLang="en-US" sz="24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가지고 다닐 책이 너무 많아요</a:t>
            </a:r>
            <a:r>
              <a:rPr lang="en-US" altLang="ko-KR" sz="24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좀 더 휴대하기 편한 전자책을 구매하려고 해요</a:t>
            </a:r>
            <a:r>
              <a:rPr lang="en-US" altLang="ko-KR" sz="24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4B9B1-C58D-45CB-9FC9-FCB6D8782136}"/>
              </a:ext>
            </a:extLst>
          </p:cNvPr>
          <p:cNvSpPr txBox="1"/>
          <p:nvPr/>
        </p:nvSpPr>
        <p:spPr>
          <a:xfrm>
            <a:off x="547329" y="203415"/>
            <a:ext cx="2951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페르소나 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4630476-4B4C-4B9F-83F5-18B32F246BAC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F53A5EB8-8E79-4FC3-A100-B664254BC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040" y="1786922"/>
            <a:ext cx="4762500" cy="4762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5B2968-1178-4B7B-B435-19B9D2093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583" y="1427246"/>
            <a:ext cx="4762500" cy="47625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37C8B6-3895-431D-97B8-1C3584A3005F}"/>
              </a:ext>
            </a:extLst>
          </p:cNvPr>
          <p:cNvSpPr/>
          <p:nvPr/>
        </p:nvSpPr>
        <p:spPr>
          <a:xfrm>
            <a:off x="819823" y="4379943"/>
            <a:ext cx="5846912" cy="39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 lang="ko-KR" altLang="en-US"/>
            </a:pPr>
            <a:r>
              <a:rPr lang="ko-KR" altLang="en-US" sz="24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전자책에 대한 안내페이지가 미흡해요</a:t>
            </a:r>
            <a:r>
              <a:rPr lang="en-US" altLang="ko-KR" sz="24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0B7752-607A-4C8A-978B-284B50AEC802}"/>
              </a:ext>
            </a:extLst>
          </p:cNvPr>
          <p:cNvSpPr/>
          <p:nvPr/>
        </p:nvSpPr>
        <p:spPr>
          <a:xfrm>
            <a:off x="800045" y="5569706"/>
            <a:ext cx="6096000" cy="6862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 lang="ko-KR" altLang="en-US"/>
            </a:pPr>
            <a:r>
              <a:rPr lang="ko-KR" altLang="en-US" sz="24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알라딘 홈페이지를 통해 전자책에 대한 안내사항을 확인하고 싶어요</a:t>
            </a:r>
            <a:r>
              <a:rPr lang="en-US" altLang="ko-KR" sz="24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409B26-CF78-43A2-9BE3-FDA170CAE40E}"/>
              </a:ext>
            </a:extLst>
          </p:cNvPr>
          <p:cNvSpPr/>
          <p:nvPr/>
        </p:nvSpPr>
        <p:spPr>
          <a:xfrm>
            <a:off x="2403108" y="38904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알라딘 홈페이지를 이용하는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사람들의 이야기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243C4B-E6EB-455D-BD5A-77E5C201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42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2CA6B05-0061-4B24-ACDB-965F02211ACD}"/>
              </a:ext>
            </a:extLst>
          </p:cNvPr>
          <p:cNvSpPr txBox="1">
            <a:spLocks/>
          </p:cNvSpPr>
          <p:nvPr/>
        </p:nvSpPr>
        <p:spPr>
          <a:xfrm>
            <a:off x="4918063" y="2934570"/>
            <a:ext cx="2503453" cy="166382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1500"/>
              </a:spcBef>
              <a:spcAft>
                <a:spcPts val="100"/>
              </a:spcAft>
              <a:buFont typeface="Arial" panose="020B0604020202020204" pitchFamily="34" charset="0"/>
              <a:buAutoNum type="arabicPeriod"/>
              <a:defRPr lang="ko-KR" altLang="en-US"/>
            </a:pP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Resume</a:t>
            </a:r>
          </a:p>
          <a:p>
            <a:pPr marL="514350" indent="-514350">
              <a:spcBef>
                <a:spcPts val="1500"/>
              </a:spcBef>
              <a:spcAft>
                <a:spcPts val="100"/>
              </a:spcAft>
              <a:buFont typeface="Arial" panose="020B0604020202020204" pitchFamily="34" charset="0"/>
              <a:buAutoNum type="arabicPeriod"/>
              <a:defRPr lang="ko-KR" altLang="en-US"/>
            </a:pP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Portfolio 1</a:t>
            </a:r>
          </a:p>
          <a:p>
            <a:pPr marL="514350" indent="-514350">
              <a:spcBef>
                <a:spcPts val="1500"/>
              </a:spcBef>
              <a:spcAft>
                <a:spcPts val="100"/>
              </a:spcAft>
              <a:buFont typeface="Arial" panose="020B0604020202020204" pitchFamily="34" charset="0"/>
              <a:buAutoNum type="arabicPeriod"/>
              <a:defRPr lang="ko-KR" altLang="en-US"/>
            </a:pP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Portfolio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C2F635-24BD-42EE-9080-89BA1B5A96AE}"/>
              </a:ext>
            </a:extLst>
          </p:cNvPr>
          <p:cNvSpPr txBox="1"/>
          <p:nvPr/>
        </p:nvSpPr>
        <p:spPr>
          <a:xfrm>
            <a:off x="5646248" y="1570717"/>
            <a:ext cx="1047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목차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3CB302E-9059-4DDE-9357-35D0690A7C13}"/>
              </a:ext>
            </a:extLst>
          </p:cNvPr>
          <p:cNvCxnSpPr/>
          <p:nvPr/>
        </p:nvCxnSpPr>
        <p:spPr>
          <a:xfrm>
            <a:off x="5079899" y="2217263"/>
            <a:ext cx="217978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11208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31867C-C8B0-4026-AF9F-652C3C6B5A17}"/>
              </a:ext>
            </a:extLst>
          </p:cNvPr>
          <p:cNvSpPr txBox="1"/>
          <p:nvPr/>
        </p:nvSpPr>
        <p:spPr>
          <a:xfrm>
            <a:off x="547329" y="203415"/>
            <a:ext cx="2951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페르소나 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3C5846B-456E-4C61-9FB2-034ADA80427F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1AD7FF62-0291-40FE-B65F-78261DD9F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838" y="1366208"/>
            <a:ext cx="6022930" cy="60229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2E22E2-F7B3-4A32-B301-D0E299205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757" y="1696460"/>
            <a:ext cx="4762500" cy="4762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3B9FBD-2975-41FC-BD96-EDCB2A90A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672" y="1405923"/>
            <a:ext cx="4762500" cy="4762500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6DFF630-1D04-41B9-8062-6FF2062FE421}"/>
              </a:ext>
            </a:extLst>
          </p:cNvPr>
          <p:cNvSpPr txBox="1">
            <a:spLocks/>
          </p:cNvSpPr>
          <p:nvPr/>
        </p:nvSpPr>
        <p:spPr>
          <a:xfrm>
            <a:off x="547329" y="1605238"/>
            <a:ext cx="6255031" cy="740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  <a:defRPr lang="ko-KR" altLang="en-US"/>
            </a:pP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박모네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( 18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세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/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여성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/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수집이 취미인 고등학생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46BE9A-8F85-4577-AAA2-3FA0236EF016}"/>
              </a:ext>
            </a:extLst>
          </p:cNvPr>
          <p:cNvSpPr/>
          <p:nvPr/>
        </p:nvSpPr>
        <p:spPr>
          <a:xfrm>
            <a:off x="2403108" y="38904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알라딘 홈페이지를 이용하는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사람들의 이야기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0661F68-DEEF-443B-9F16-DF3B47ACAA61}"/>
              </a:ext>
            </a:extLst>
          </p:cNvPr>
          <p:cNvGrpSpPr/>
          <p:nvPr/>
        </p:nvGrpSpPr>
        <p:grpSpPr>
          <a:xfrm>
            <a:off x="449339" y="5375140"/>
            <a:ext cx="7028510" cy="1174282"/>
            <a:chOff x="209688" y="2671401"/>
            <a:chExt cx="7028510" cy="117428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D91A39B4-BE14-4B59-A50B-8A3432AFEEA7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C42ECBE3-6145-4AF9-979E-2073B7B0FAC0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25FC5C8-BA12-425E-9CB5-F43831544216}"/>
              </a:ext>
            </a:extLst>
          </p:cNvPr>
          <p:cNvGrpSpPr/>
          <p:nvPr/>
        </p:nvGrpSpPr>
        <p:grpSpPr>
          <a:xfrm>
            <a:off x="498438" y="4011323"/>
            <a:ext cx="7028510" cy="1174282"/>
            <a:chOff x="209688" y="2671401"/>
            <a:chExt cx="7028510" cy="1174282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54E12C6C-4F62-4E33-A207-709705A34076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4FA18C7C-F1BA-4F92-BE96-D975D393D5AB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22D63EC-8D17-4AB7-BE42-F540BAF5B951}"/>
              </a:ext>
            </a:extLst>
          </p:cNvPr>
          <p:cNvGrpSpPr/>
          <p:nvPr/>
        </p:nvGrpSpPr>
        <p:grpSpPr>
          <a:xfrm>
            <a:off x="498438" y="2671401"/>
            <a:ext cx="7028510" cy="1174282"/>
            <a:chOff x="209688" y="2671401"/>
            <a:chExt cx="7028510" cy="1174282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4B7269EF-0171-4070-ADFB-E7FFC865EF53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0FB5DFF9-60EA-4101-BD18-E6F97D5E8DBD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solidFill>
              <a:srgbClr val="AE5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6905A6E8-9DD4-4B9D-96FD-76A068695CE6}"/>
              </a:ext>
            </a:extLst>
          </p:cNvPr>
          <p:cNvSpPr txBox="1">
            <a:spLocks/>
          </p:cNvSpPr>
          <p:nvPr/>
        </p:nvSpPr>
        <p:spPr>
          <a:xfrm>
            <a:off x="836079" y="2859483"/>
            <a:ext cx="6255031" cy="836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  <a:defRPr lang="ko-KR" altLang="en-US"/>
            </a:pPr>
            <a:r>
              <a:rPr lang="ko-KR" altLang="en-US" sz="24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예쁜 </a:t>
            </a:r>
            <a:r>
              <a:rPr lang="ko-KR" altLang="en-US" sz="2400" dirty="0" err="1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굿즈</a:t>
            </a:r>
            <a:r>
              <a:rPr lang="ko-KR" altLang="en-US" sz="24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 모으기가 취미 에요</a:t>
            </a:r>
            <a:r>
              <a:rPr lang="en-US" altLang="ko-KR" sz="24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책도 사면서 </a:t>
            </a:r>
            <a:r>
              <a:rPr lang="ko-KR" altLang="en-US" sz="2400" dirty="0" err="1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굿즈도</a:t>
            </a:r>
            <a:r>
              <a:rPr lang="ko-KR" altLang="en-US" sz="24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 갖고 싶어요</a:t>
            </a:r>
            <a:r>
              <a:rPr lang="en-US" altLang="ko-KR" sz="24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983C1C1-5543-46EF-BE86-75202B28BBE7}"/>
              </a:ext>
            </a:extLst>
          </p:cNvPr>
          <p:cNvSpPr/>
          <p:nvPr/>
        </p:nvSpPr>
        <p:spPr>
          <a:xfrm>
            <a:off x="836079" y="4217836"/>
            <a:ext cx="584691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24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내가 원하는 책 중에 </a:t>
            </a:r>
            <a:r>
              <a:rPr lang="ko-KR" altLang="en-US" sz="2400" dirty="0" err="1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굿즈</a:t>
            </a:r>
            <a:r>
              <a:rPr lang="ko-KR" altLang="en-US" sz="24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 이벤트에 해당하는 도서가 어떤 건지 확인하기가 어려워요</a:t>
            </a:r>
            <a:r>
              <a:rPr lang="en-US" altLang="ko-KR" sz="24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7C9BD1C-3BCF-4E8F-B6F4-289CA898AF94}"/>
              </a:ext>
            </a:extLst>
          </p:cNvPr>
          <p:cNvSpPr/>
          <p:nvPr/>
        </p:nvSpPr>
        <p:spPr>
          <a:xfrm>
            <a:off x="800045" y="5569706"/>
            <a:ext cx="60960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24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이벤트 도서가 무엇인지 확인하고 제가 읽을 만한 책을 주문할 거예요</a:t>
            </a:r>
            <a:r>
              <a:rPr lang="en-US" altLang="ko-KR" sz="24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FB93AE-3BCF-4F1D-8438-703121896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614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31868522-8F15-457D-99C4-2163CB8D68F3}"/>
              </a:ext>
            </a:extLst>
          </p:cNvPr>
          <p:cNvSpPr/>
          <p:nvPr/>
        </p:nvSpPr>
        <p:spPr>
          <a:xfrm>
            <a:off x="7970498" y="1595798"/>
            <a:ext cx="3981358" cy="3981356"/>
          </a:xfrm>
          <a:prstGeom prst="ellipse">
            <a:avLst/>
          </a:prstGeom>
          <a:solidFill>
            <a:srgbClr val="AE5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351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사이트 분석 결과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F5290F-3FCA-4228-A304-A98785CCE5D6}"/>
              </a:ext>
            </a:extLst>
          </p:cNvPr>
          <p:cNvSpPr txBox="1"/>
          <p:nvPr/>
        </p:nvSpPr>
        <p:spPr>
          <a:xfrm>
            <a:off x="8638030" y="3568288"/>
            <a:ext cx="2661306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정돈된 디자인</a:t>
            </a:r>
            <a:endParaRPr lang="en-US" altLang="ko-KR" sz="2400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눈에 들어오는 디자인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26084-2AD4-4020-BB27-6C32F77CDF85}"/>
              </a:ext>
            </a:extLst>
          </p:cNvPr>
          <p:cNvSpPr txBox="1"/>
          <p:nvPr/>
        </p:nvSpPr>
        <p:spPr>
          <a:xfrm>
            <a:off x="846841" y="3392800"/>
            <a:ext cx="206819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고객들이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정보를 파악하기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어려워한다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8D9186-095D-4A1A-AD7E-1206AA84FE49}"/>
              </a:ext>
            </a:extLst>
          </p:cNvPr>
          <p:cNvSpPr txBox="1"/>
          <p:nvPr/>
        </p:nvSpPr>
        <p:spPr>
          <a:xfrm>
            <a:off x="4034071" y="3568288"/>
            <a:ext cx="2747867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좁은 공간에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정보가 집중되어 있다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10F972-75D8-41AD-A9DE-FE6FF53F5529}"/>
              </a:ext>
            </a:extLst>
          </p:cNvPr>
          <p:cNvSpPr txBox="1"/>
          <p:nvPr/>
        </p:nvSpPr>
        <p:spPr>
          <a:xfrm>
            <a:off x="573368" y="2460594"/>
            <a:ext cx="261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PROBLEM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8A3B7F-0AE6-49DB-88FA-10B1F0EA64FA}"/>
              </a:ext>
            </a:extLst>
          </p:cNvPr>
          <p:cNvSpPr txBox="1"/>
          <p:nvPr/>
        </p:nvSpPr>
        <p:spPr>
          <a:xfrm>
            <a:off x="4468644" y="2460594"/>
            <a:ext cx="1878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CAUSE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98C5A5-18D8-46F0-B928-992097E17F82}"/>
              </a:ext>
            </a:extLst>
          </p:cNvPr>
          <p:cNvSpPr txBox="1"/>
          <p:nvPr/>
        </p:nvSpPr>
        <p:spPr>
          <a:xfrm>
            <a:off x="8600226" y="2460594"/>
            <a:ext cx="272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dirty="0">
                <a:solidFill>
                  <a:schemeClr val="bg1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SOLUTION</a:t>
            </a:r>
            <a:endParaRPr lang="ko-KR" altLang="en-US" sz="4000" dirty="0">
              <a:solidFill>
                <a:schemeClr val="bg1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D65B249-C64B-43EA-8210-B00203B8B795}"/>
              </a:ext>
            </a:extLst>
          </p:cNvPr>
          <p:cNvCxnSpPr>
            <a:cxnSpLocks/>
          </p:cNvCxnSpPr>
          <p:nvPr/>
        </p:nvCxnSpPr>
        <p:spPr>
          <a:xfrm>
            <a:off x="620618" y="3146372"/>
            <a:ext cx="248925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068717-6744-427F-A001-79E9AF84B622}"/>
              </a:ext>
            </a:extLst>
          </p:cNvPr>
          <p:cNvCxnSpPr>
            <a:cxnSpLocks/>
          </p:cNvCxnSpPr>
          <p:nvPr/>
        </p:nvCxnSpPr>
        <p:spPr>
          <a:xfrm>
            <a:off x="4061164" y="3146372"/>
            <a:ext cx="248925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B414B5D-8770-42A5-A315-3796D95BAB9F}"/>
              </a:ext>
            </a:extLst>
          </p:cNvPr>
          <p:cNvCxnSpPr>
            <a:cxnSpLocks/>
          </p:cNvCxnSpPr>
          <p:nvPr/>
        </p:nvCxnSpPr>
        <p:spPr>
          <a:xfrm>
            <a:off x="8687650" y="3146372"/>
            <a:ext cx="248925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BAE59BF-5AB2-43E0-9E0F-1BB05C24B36C}"/>
              </a:ext>
            </a:extLst>
          </p:cNvPr>
          <p:cNvSpPr/>
          <p:nvPr/>
        </p:nvSpPr>
        <p:spPr>
          <a:xfrm>
            <a:off x="7151110" y="3144758"/>
            <a:ext cx="701964" cy="963810"/>
          </a:xfrm>
          <a:prstGeom prst="rightArrow">
            <a:avLst/>
          </a:prstGeom>
          <a:solidFill>
            <a:srgbClr val="3A5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F27507-D834-4858-8DDC-6870D742CE03}"/>
              </a:ext>
            </a:extLst>
          </p:cNvPr>
          <p:cNvSpPr/>
          <p:nvPr/>
        </p:nvSpPr>
        <p:spPr>
          <a:xfrm>
            <a:off x="310926" y="1805300"/>
            <a:ext cx="3085958" cy="3562350"/>
          </a:xfrm>
          <a:prstGeom prst="rec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n w="952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EE7A02-9638-4021-B241-24628ED9F4AC}"/>
              </a:ext>
            </a:extLst>
          </p:cNvPr>
          <p:cNvSpPr/>
          <p:nvPr/>
        </p:nvSpPr>
        <p:spPr>
          <a:xfrm>
            <a:off x="3841393" y="1805300"/>
            <a:ext cx="3085958" cy="3562350"/>
          </a:xfrm>
          <a:prstGeom prst="rec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n w="952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8A82B-89D1-4AEA-834D-591E2310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41136"/>
      </p:ext>
    </p:extLst>
  </p:cSld>
  <p:clrMapOvr>
    <a:masterClrMapping/>
  </p:clrMapOvr>
  <p:transition>
    <p:circl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D54B85AD-DCBD-4BBD-85F1-C539930F2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128" y="2364405"/>
            <a:ext cx="43217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공부하는 학생</a:t>
            </a: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 </a:t>
            </a: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주부</a:t>
            </a:r>
            <a:r>
              <a:rPr lang="en-US" altLang="ko-KR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 </a:t>
            </a:r>
            <a:r>
              <a:rPr lang="ko-KR" altLang="en-US" sz="24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직장인을 비롯하여 책을 좋아하며 인터넷을 이용할 수 있는 모든 연령대</a:t>
            </a:r>
            <a:endParaRPr lang="ko-KR" altLang="ko-KR" sz="24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E792AE-8168-4289-ABFB-83ABB8835D65}"/>
              </a:ext>
            </a:extLst>
          </p:cNvPr>
          <p:cNvSpPr txBox="1"/>
          <p:nvPr/>
        </p:nvSpPr>
        <p:spPr>
          <a:xfrm>
            <a:off x="547329" y="203415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타겟 및 컨셉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E407C1F-368D-4D82-BDA2-A2C6383E70FA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7EA9EF-57BF-4007-9C10-CC7FDA7E29F9}"/>
              </a:ext>
            </a:extLst>
          </p:cNvPr>
          <p:cNvSpPr/>
          <p:nvPr/>
        </p:nvSpPr>
        <p:spPr>
          <a:xfrm>
            <a:off x="3048000" y="4131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알라딘 홈페이지의 이용자들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05831D-7E57-44B8-B35C-6637FC0ACB4D}"/>
              </a:ext>
            </a:extLst>
          </p:cNvPr>
          <p:cNvGrpSpPr/>
          <p:nvPr/>
        </p:nvGrpSpPr>
        <p:grpSpPr>
          <a:xfrm>
            <a:off x="-1574294" y="3828464"/>
            <a:ext cx="15332954" cy="6139747"/>
            <a:chOff x="-1574294" y="3828464"/>
            <a:chExt cx="15332954" cy="613974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FEDB49D-47A6-4ACF-AE7C-BB8540EA4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74294" y="4056482"/>
              <a:ext cx="5734680" cy="5734680"/>
            </a:xfrm>
            <a:prstGeom prst="rect">
              <a:avLst/>
            </a:prstGeom>
          </p:spPr>
        </p:pic>
        <p:pic>
          <p:nvPicPr>
            <p:cNvPr id="18" name="그림 17" descr="개체이(가) 표시된 사진&#10;&#10;높은 신뢰도로 생성된 설명">
              <a:extLst>
                <a:ext uri="{FF2B5EF4-FFF2-40B4-BE49-F238E27FC236}">
                  <a16:creationId xmlns:a16="http://schemas.microsoft.com/office/drawing/2014/main" id="{C25D08DF-729F-4B4C-8260-0D1396938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8260" y="4553561"/>
              <a:ext cx="5414650" cy="541465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54426D3-D5FC-4671-B09F-2B54F0CA9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2940" y="4129240"/>
              <a:ext cx="5675720" cy="567572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8DA05F6-46DE-4FEF-9648-50F6E1CF4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911" y="3828464"/>
              <a:ext cx="5431394" cy="5431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868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E792AE-8168-4289-ABFB-83ABB8835D65}"/>
              </a:ext>
            </a:extLst>
          </p:cNvPr>
          <p:cNvSpPr txBox="1"/>
          <p:nvPr/>
        </p:nvSpPr>
        <p:spPr>
          <a:xfrm>
            <a:off x="547329" y="203415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타겟 및 컨셉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E407C1F-368D-4D82-BDA2-A2C6383E70FA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8B9A1-0B52-4C85-82F2-38FACC0DBF8B}"/>
              </a:ext>
            </a:extLst>
          </p:cNvPr>
          <p:cNvSpPr/>
          <p:nvPr/>
        </p:nvSpPr>
        <p:spPr>
          <a:xfrm>
            <a:off x="3048000" y="4131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컨셉 키워드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C8BCCC-FBC2-4DD8-B386-D4574DD9D1F6}"/>
              </a:ext>
            </a:extLst>
          </p:cNvPr>
          <p:cNvGrpSpPr/>
          <p:nvPr/>
        </p:nvGrpSpPr>
        <p:grpSpPr>
          <a:xfrm>
            <a:off x="722819" y="1384240"/>
            <a:ext cx="3070688" cy="4463414"/>
            <a:chOff x="722819" y="1384240"/>
            <a:chExt cx="3070688" cy="446341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DD715E5-BF1A-4666-BD76-BCD2BD534AF5}"/>
                </a:ext>
              </a:extLst>
            </p:cNvPr>
            <p:cNvGrpSpPr/>
            <p:nvPr/>
          </p:nvGrpSpPr>
          <p:grpSpPr>
            <a:xfrm>
              <a:off x="722819" y="1384240"/>
              <a:ext cx="3070688" cy="3736274"/>
              <a:chOff x="7942742" y="1088680"/>
              <a:chExt cx="3070688" cy="3736274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9BAE811-602E-41ED-A115-D59306CD053E}"/>
                  </a:ext>
                </a:extLst>
              </p:cNvPr>
              <p:cNvSpPr/>
              <p:nvPr/>
            </p:nvSpPr>
            <p:spPr>
              <a:xfrm>
                <a:off x="7942742" y="4240179"/>
                <a:ext cx="307068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ko-KR" sz="3200" dirty="0">
                    <a:solidFill>
                      <a:schemeClr val="accent1">
                        <a:lumMod val="75000"/>
                      </a:schemeClr>
                    </a:solidFill>
                    <a:latin typeface="이순신 돋움체 B" panose="02020603020101020101" pitchFamily="18" charset="-127"/>
                    <a:ea typeface="이순신 돋움체 B" panose="02020603020101020101" pitchFamily="18" charset="-127"/>
                    <a:cs typeface="+mj-cs"/>
                  </a:rPr>
                  <a:t>정돈된 </a:t>
                </a:r>
                <a:endParaRPr lang="ko-KR" altLang="en-US" sz="3200" dirty="0">
                  <a:solidFill>
                    <a:schemeClr val="accent1">
                      <a:lumMod val="75000"/>
                    </a:schemeClr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  <a:cs typeface="+mj-cs"/>
                </a:endParaRPr>
              </a:p>
            </p:txBody>
          </p:sp>
          <p:pic>
            <p:nvPicPr>
              <p:cNvPr id="20" name="그림 19" descr="선반, 실내, 책, 벽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532F27E0-7BD6-46B8-917E-AD2BFD89A3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68" t="1662" r="17568" b="1044"/>
              <a:stretch>
                <a:fillRect/>
              </a:stretch>
            </p:blipFill>
            <p:spPr>
              <a:xfrm>
                <a:off x="7942743" y="1088680"/>
                <a:ext cx="3070687" cy="3070687"/>
              </a:xfrm>
              <a:custGeom>
                <a:avLst/>
                <a:gdLst>
                  <a:gd name="connsiteX0" fmla="*/ 1868237 w 3736474"/>
                  <a:gd name="connsiteY0" fmla="*/ 0 h 3736474"/>
                  <a:gd name="connsiteX1" fmla="*/ 3736474 w 3736474"/>
                  <a:gd name="connsiteY1" fmla="*/ 1868237 h 3736474"/>
                  <a:gd name="connsiteX2" fmla="*/ 1868237 w 3736474"/>
                  <a:gd name="connsiteY2" fmla="*/ 3736474 h 3736474"/>
                  <a:gd name="connsiteX3" fmla="*/ 0 w 3736474"/>
                  <a:gd name="connsiteY3" fmla="*/ 1868237 h 3736474"/>
                  <a:gd name="connsiteX4" fmla="*/ 1868237 w 3736474"/>
                  <a:gd name="connsiteY4" fmla="*/ 0 h 3736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36474" h="3736474">
                    <a:moveTo>
                      <a:pt x="1868237" y="0"/>
                    </a:moveTo>
                    <a:cubicBezTo>
                      <a:pt x="2900036" y="0"/>
                      <a:pt x="3736474" y="836438"/>
                      <a:pt x="3736474" y="1868237"/>
                    </a:cubicBezTo>
                    <a:cubicBezTo>
                      <a:pt x="3736474" y="2900036"/>
                      <a:pt x="2900036" y="3736474"/>
                      <a:pt x="1868237" y="3736474"/>
                    </a:cubicBezTo>
                    <a:cubicBezTo>
                      <a:pt x="836438" y="3736474"/>
                      <a:pt x="0" y="2900036"/>
                      <a:pt x="0" y="1868237"/>
                    </a:cubicBezTo>
                    <a:cubicBezTo>
                      <a:pt x="0" y="836438"/>
                      <a:pt x="836438" y="0"/>
                      <a:pt x="1868237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4BAEC3-105F-4A5E-9194-9F826E44848D}"/>
                </a:ext>
              </a:extLst>
            </p:cNvPr>
            <p:cNvSpPr txBox="1"/>
            <p:nvPr/>
          </p:nvSpPr>
          <p:spPr>
            <a:xfrm>
              <a:off x="722819" y="5201323"/>
              <a:ext cx="30706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전체적인 레이아웃을 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통일시켜 좀 더 정돈된 이미지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C89B279-9F10-4685-84D2-52DF7DF06E47}"/>
              </a:ext>
            </a:extLst>
          </p:cNvPr>
          <p:cNvGrpSpPr/>
          <p:nvPr/>
        </p:nvGrpSpPr>
        <p:grpSpPr>
          <a:xfrm>
            <a:off x="4450995" y="1384240"/>
            <a:ext cx="3070688" cy="4463414"/>
            <a:chOff x="4450995" y="1384240"/>
            <a:chExt cx="3070688" cy="446341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D116FB9-C791-4AEF-B998-F11636B4ABCD}"/>
                </a:ext>
              </a:extLst>
            </p:cNvPr>
            <p:cNvGrpSpPr/>
            <p:nvPr/>
          </p:nvGrpSpPr>
          <p:grpSpPr>
            <a:xfrm>
              <a:off x="4450995" y="1384240"/>
              <a:ext cx="3070688" cy="3736274"/>
              <a:chOff x="734439" y="1088680"/>
              <a:chExt cx="3070688" cy="3736274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2EED6E3-BD4E-4EAC-93C7-907CDD60D775}"/>
                  </a:ext>
                </a:extLst>
              </p:cNvPr>
              <p:cNvSpPr/>
              <p:nvPr/>
            </p:nvSpPr>
            <p:spPr>
              <a:xfrm>
                <a:off x="734440" y="4240179"/>
                <a:ext cx="307068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ko-KR" sz="3200" dirty="0" err="1">
                    <a:solidFill>
                      <a:schemeClr val="accent1">
                        <a:lumMod val="75000"/>
                      </a:schemeClr>
                    </a:solidFill>
                    <a:latin typeface="이순신 돋움체 B" panose="02020603020101020101" pitchFamily="18" charset="-127"/>
                    <a:ea typeface="이순신 돋움체 B" panose="02020603020101020101" pitchFamily="18" charset="-127"/>
                    <a:cs typeface="+mj-cs"/>
                  </a:rPr>
                  <a:t>엔티크</a:t>
                </a:r>
                <a:endParaRPr lang="ko-KR" altLang="en-US" sz="3200" dirty="0">
                  <a:solidFill>
                    <a:schemeClr val="accent1">
                      <a:lumMod val="75000"/>
                    </a:schemeClr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  <a:cs typeface="+mj-cs"/>
                </a:endParaRPr>
              </a:p>
            </p:txBody>
          </p:sp>
          <p:pic>
            <p:nvPicPr>
              <p:cNvPr id="17" name="그림 16" descr="개체, 촛대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31BB9644-9C1D-40E3-9043-F3F2D19119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61" t="3605" r="17361" b="3605"/>
              <a:stretch/>
            </p:blipFill>
            <p:spPr>
              <a:xfrm>
                <a:off x="734439" y="1088680"/>
                <a:ext cx="3070687" cy="3070687"/>
              </a:xfrm>
              <a:custGeom>
                <a:avLst/>
                <a:gdLst>
                  <a:gd name="connsiteX0" fmla="*/ 1868237 w 3736474"/>
                  <a:gd name="connsiteY0" fmla="*/ 0 h 3736474"/>
                  <a:gd name="connsiteX1" fmla="*/ 3736474 w 3736474"/>
                  <a:gd name="connsiteY1" fmla="*/ 1868237 h 3736474"/>
                  <a:gd name="connsiteX2" fmla="*/ 1868237 w 3736474"/>
                  <a:gd name="connsiteY2" fmla="*/ 3736474 h 3736474"/>
                  <a:gd name="connsiteX3" fmla="*/ 0 w 3736474"/>
                  <a:gd name="connsiteY3" fmla="*/ 1868237 h 3736474"/>
                  <a:gd name="connsiteX4" fmla="*/ 1868237 w 3736474"/>
                  <a:gd name="connsiteY4" fmla="*/ 0 h 3736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36474" h="3736474">
                    <a:moveTo>
                      <a:pt x="1868237" y="0"/>
                    </a:moveTo>
                    <a:cubicBezTo>
                      <a:pt x="2900036" y="0"/>
                      <a:pt x="3736474" y="836438"/>
                      <a:pt x="3736474" y="1868237"/>
                    </a:cubicBezTo>
                    <a:cubicBezTo>
                      <a:pt x="3736474" y="2900036"/>
                      <a:pt x="2900036" y="3736474"/>
                      <a:pt x="1868237" y="3736474"/>
                    </a:cubicBezTo>
                    <a:cubicBezTo>
                      <a:pt x="836438" y="3736474"/>
                      <a:pt x="0" y="2900036"/>
                      <a:pt x="0" y="1868237"/>
                    </a:cubicBezTo>
                    <a:cubicBezTo>
                      <a:pt x="0" y="836438"/>
                      <a:pt x="836438" y="0"/>
                      <a:pt x="1868237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E296F9-22E3-4555-BD51-A433BED2BA1F}"/>
                </a:ext>
              </a:extLst>
            </p:cNvPr>
            <p:cNvSpPr txBox="1"/>
            <p:nvPr/>
          </p:nvSpPr>
          <p:spPr>
            <a:xfrm>
              <a:off x="4450995" y="5201323"/>
              <a:ext cx="30706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페이지의 판면비율을 낮춰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오래 써온 듯한 편안함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1E6F3A-6241-4B69-B942-47B0F07691DB}"/>
              </a:ext>
            </a:extLst>
          </p:cNvPr>
          <p:cNvGrpSpPr/>
          <p:nvPr/>
        </p:nvGrpSpPr>
        <p:grpSpPr>
          <a:xfrm>
            <a:off x="8179171" y="1376551"/>
            <a:ext cx="3078376" cy="4471103"/>
            <a:chOff x="8179171" y="1376551"/>
            <a:chExt cx="3078376" cy="447110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687010F-C4C6-428D-A939-094E0CA0E98C}"/>
                </a:ext>
              </a:extLst>
            </p:cNvPr>
            <p:cNvGrpSpPr/>
            <p:nvPr/>
          </p:nvGrpSpPr>
          <p:grpSpPr>
            <a:xfrm>
              <a:off x="8179171" y="1376551"/>
              <a:ext cx="3078376" cy="3743963"/>
              <a:chOff x="4334747" y="1080991"/>
              <a:chExt cx="3078376" cy="3743963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F0795D6-5977-4C9F-A66F-2AEF50938EA6}"/>
                  </a:ext>
                </a:extLst>
              </p:cNvPr>
              <p:cNvSpPr/>
              <p:nvPr/>
            </p:nvSpPr>
            <p:spPr>
              <a:xfrm>
                <a:off x="4334747" y="4240179"/>
                <a:ext cx="307837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ko-KR" sz="3200" dirty="0">
                    <a:solidFill>
                      <a:schemeClr val="accent1">
                        <a:lumMod val="75000"/>
                      </a:schemeClr>
                    </a:solidFill>
                    <a:latin typeface="이순신 돋움체 B" panose="02020603020101020101" pitchFamily="18" charset="-127"/>
                    <a:ea typeface="이순신 돋움체 B" panose="02020603020101020101" pitchFamily="18" charset="-127"/>
                    <a:cs typeface="+mj-cs"/>
                  </a:rPr>
                  <a:t>가을 분위기의</a:t>
                </a:r>
                <a:endParaRPr lang="ko-KR" altLang="en-US" sz="3200" dirty="0">
                  <a:solidFill>
                    <a:schemeClr val="accent1">
                      <a:lumMod val="75000"/>
                    </a:schemeClr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  <a:cs typeface="+mj-cs"/>
                </a:endParaRPr>
              </a:p>
            </p:txBody>
          </p:sp>
          <p:pic>
            <p:nvPicPr>
              <p:cNvPr id="25" name="그림 24" descr="나무, 식물, 단풍나무, 오렌지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247CFB95-4FE4-43AC-AED8-3B874DC37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18" r="36182" b="2118"/>
              <a:stretch>
                <a:fillRect/>
              </a:stretch>
            </p:blipFill>
            <p:spPr>
              <a:xfrm>
                <a:off x="4334747" y="1080991"/>
                <a:ext cx="3078376" cy="3078376"/>
              </a:xfrm>
              <a:custGeom>
                <a:avLst/>
                <a:gdLst>
                  <a:gd name="connsiteX0" fmla="*/ 1872915 w 3745830"/>
                  <a:gd name="connsiteY0" fmla="*/ 0 h 3745830"/>
                  <a:gd name="connsiteX1" fmla="*/ 3745830 w 3745830"/>
                  <a:gd name="connsiteY1" fmla="*/ 1872915 h 3745830"/>
                  <a:gd name="connsiteX2" fmla="*/ 1872915 w 3745830"/>
                  <a:gd name="connsiteY2" fmla="*/ 3745830 h 3745830"/>
                  <a:gd name="connsiteX3" fmla="*/ 0 w 3745830"/>
                  <a:gd name="connsiteY3" fmla="*/ 1872915 h 3745830"/>
                  <a:gd name="connsiteX4" fmla="*/ 1872915 w 3745830"/>
                  <a:gd name="connsiteY4" fmla="*/ 0 h 374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45830" h="3745830">
                    <a:moveTo>
                      <a:pt x="1872915" y="0"/>
                    </a:moveTo>
                    <a:cubicBezTo>
                      <a:pt x="2907297" y="0"/>
                      <a:pt x="3745830" y="838533"/>
                      <a:pt x="3745830" y="1872915"/>
                    </a:cubicBezTo>
                    <a:cubicBezTo>
                      <a:pt x="3745830" y="2907297"/>
                      <a:pt x="2907297" y="3745830"/>
                      <a:pt x="1872915" y="3745830"/>
                    </a:cubicBezTo>
                    <a:cubicBezTo>
                      <a:pt x="838533" y="3745830"/>
                      <a:pt x="0" y="2907297"/>
                      <a:pt x="0" y="1872915"/>
                    </a:cubicBezTo>
                    <a:cubicBezTo>
                      <a:pt x="0" y="838533"/>
                      <a:pt x="838533" y="0"/>
                      <a:pt x="1872915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AFF758-BB7A-49C3-98E8-7FE70F7CC036}"/>
                </a:ext>
              </a:extLst>
            </p:cNvPr>
            <p:cNvSpPr txBox="1"/>
            <p:nvPr/>
          </p:nvSpPr>
          <p:spPr>
            <a:xfrm>
              <a:off x="8183014" y="5201323"/>
              <a:ext cx="30706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계절감을 나타내어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감성적으로 접근 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DEB329-1277-4C65-80D9-FB2085D45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089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5AB9BF0-C35F-4DB6-B35A-6255B9D35174}"/>
              </a:ext>
            </a:extLst>
          </p:cNvPr>
          <p:cNvSpPr/>
          <p:nvPr/>
        </p:nvSpPr>
        <p:spPr>
          <a:xfrm>
            <a:off x="7594309" y="5070762"/>
            <a:ext cx="3821835" cy="1403926"/>
          </a:xfrm>
          <a:prstGeom prst="roundRect">
            <a:avLst/>
          </a:prstGeom>
          <a:solidFill>
            <a:srgbClr val="4C5C6C"/>
          </a:solidFill>
          <a:ln w="12700">
            <a:solidFill>
              <a:srgbClr val="4C5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kern="15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웹 접근성에 맞춘 명도 대비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45155BB-7235-4640-B880-315411FB6901}"/>
              </a:ext>
            </a:extLst>
          </p:cNvPr>
          <p:cNvSpPr/>
          <p:nvPr/>
        </p:nvSpPr>
        <p:spPr>
          <a:xfrm>
            <a:off x="525266" y="5070762"/>
            <a:ext cx="5708106" cy="1403926"/>
          </a:xfrm>
          <a:prstGeom prst="roundRect">
            <a:avLst/>
          </a:prstGeom>
          <a:solidFill>
            <a:srgbClr val="4C5C6C"/>
          </a:solidFill>
          <a:ln w="12700">
            <a:solidFill>
              <a:srgbClr val="4C5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kern="15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Gray</a:t>
            </a:r>
            <a:r>
              <a:rPr lang="ko-KR" altLang="en-US" kern="15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를 섞어 눈에 피로감을 덜어 주는 가을 분위기의 색상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E54526-157C-4F60-A270-B432997B2C27}"/>
              </a:ext>
            </a:extLst>
          </p:cNvPr>
          <p:cNvSpPr/>
          <p:nvPr/>
        </p:nvSpPr>
        <p:spPr>
          <a:xfrm>
            <a:off x="8443398" y="1244697"/>
            <a:ext cx="21236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CONTRAST</a:t>
            </a:r>
            <a:endParaRPr lang="ko-KR" altLang="en-US" sz="2800" b="1" kern="1500" dirty="0">
              <a:solidFill>
                <a:srgbClr val="2F5597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91EDC5-E2C3-451D-8BD2-002CB7ECEBAD}"/>
              </a:ext>
            </a:extLst>
          </p:cNvPr>
          <p:cNvSpPr/>
          <p:nvPr/>
        </p:nvSpPr>
        <p:spPr>
          <a:xfrm>
            <a:off x="7594311" y="1895290"/>
            <a:ext cx="1370016" cy="775216"/>
          </a:xfrm>
          <a:prstGeom prst="rect">
            <a:avLst/>
          </a:prstGeom>
          <a:solidFill>
            <a:srgbClr val="4C5C6C"/>
          </a:solidFill>
          <a:ln>
            <a:solidFill>
              <a:srgbClr val="4C5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#4c5c6c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43D7C5-6325-4C17-B629-2D4174E82D67}"/>
              </a:ext>
            </a:extLst>
          </p:cNvPr>
          <p:cNvSpPr/>
          <p:nvPr/>
        </p:nvSpPr>
        <p:spPr>
          <a:xfrm>
            <a:off x="8964327" y="1895290"/>
            <a:ext cx="1300527" cy="77521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err="1">
                <a:solidFill>
                  <a:schemeClr val="tx1"/>
                </a:solidFill>
              </a:rPr>
              <a:t>ffffff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64B1B3-C093-4CE3-A632-474D1E3B7078}"/>
              </a:ext>
            </a:extLst>
          </p:cNvPr>
          <p:cNvSpPr/>
          <p:nvPr/>
        </p:nvSpPr>
        <p:spPr>
          <a:xfrm>
            <a:off x="7594311" y="2777804"/>
            <a:ext cx="1370016" cy="775216"/>
          </a:xfrm>
          <a:prstGeom prst="rect">
            <a:avLst/>
          </a:prstGeom>
          <a:solidFill>
            <a:srgbClr val="AE5D62"/>
          </a:solidFill>
          <a:ln>
            <a:solidFill>
              <a:srgbClr val="AE5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#ae5d62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4420A1-4327-4556-87B7-6217FC13A895}"/>
              </a:ext>
            </a:extLst>
          </p:cNvPr>
          <p:cNvSpPr/>
          <p:nvPr/>
        </p:nvSpPr>
        <p:spPr>
          <a:xfrm>
            <a:off x="8964327" y="2777804"/>
            <a:ext cx="1300527" cy="77521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err="1">
                <a:solidFill>
                  <a:schemeClr val="tx1"/>
                </a:solidFill>
              </a:rPr>
              <a:t>ffffff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4F5EFB-0680-4E9A-A995-AC69192DE8C2}"/>
              </a:ext>
            </a:extLst>
          </p:cNvPr>
          <p:cNvSpPr/>
          <p:nvPr/>
        </p:nvSpPr>
        <p:spPr>
          <a:xfrm rot="10800000" flipV="1">
            <a:off x="10334343" y="2068861"/>
            <a:ext cx="1148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6.9 : 1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93834B-E825-475B-95AB-E9ADF2A759A6}"/>
              </a:ext>
            </a:extLst>
          </p:cNvPr>
          <p:cNvSpPr/>
          <p:nvPr/>
        </p:nvSpPr>
        <p:spPr>
          <a:xfrm rot="10800000" flipV="1">
            <a:off x="10336335" y="2980746"/>
            <a:ext cx="1148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4.6 : 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EC19AA-F8D9-42C4-9715-90A02B8F7586}"/>
              </a:ext>
            </a:extLst>
          </p:cNvPr>
          <p:cNvSpPr txBox="1"/>
          <p:nvPr/>
        </p:nvSpPr>
        <p:spPr>
          <a:xfrm>
            <a:off x="547329" y="203415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타겟 및 컨셉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D3268B-C406-44B3-AE40-48087074957A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775A49-9513-4A1C-BA01-8B4EECA3BD88}"/>
              </a:ext>
            </a:extLst>
          </p:cNvPr>
          <p:cNvSpPr/>
          <p:nvPr/>
        </p:nvSpPr>
        <p:spPr>
          <a:xfrm>
            <a:off x="3048000" y="4131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이용할 색상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19881-4794-4362-9F4B-22C067F076B2}"/>
              </a:ext>
            </a:extLst>
          </p:cNvPr>
          <p:cNvGrpSpPr/>
          <p:nvPr/>
        </p:nvGrpSpPr>
        <p:grpSpPr>
          <a:xfrm>
            <a:off x="525266" y="1302752"/>
            <a:ext cx="2681575" cy="3201065"/>
            <a:chOff x="525266" y="1302752"/>
            <a:chExt cx="2681575" cy="320106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977417B-4DE3-4C17-A5F2-679792EC906F}"/>
                </a:ext>
              </a:extLst>
            </p:cNvPr>
            <p:cNvSpPr/>
            <p:nvPr/>
          </p:nvSpPr>
          <p:spPr>
            <a:xfrm>
              <a:off x="1374848" y="1302752"/>
              <a:ext cx="111761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kern="1500" dirty="0">
                  <a:solidFill>
                    <a:srgbClr val="2F5597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rPr>
                <a:t>MAIN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B4C59D1-35F4-4CEC-8FA8-35FC8EC52F6D}"/>
                </a:ext>
              </a:extLst>
            </p:cNvPr>
            <p:cNvSpPr/>
            <p:nvPr/>
          </p:nvSpPr>
          <p:spPr>
            <a:xfrm>
              <a:off x="525268" y="1936150"/>
              <a:ext cx="2670543" cy="775216"/>
            </a:xfrm>
            <a:prstGeom prst="rect">
              <a:avLst/>
            </a:prstGeom>
            <a:solidFill>
              <a:srgbClr val="4C5C6C"/>
            </a:solidFill>
            <a:ln w="12700">
              <a:solidFill>
                <a:srgbClr val="4C5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#4c5c6c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3E4A9E5-EEAC-4E07-B537-8066F5A3CEBB}"/>
                </a:ext>
              </a:extLst>
            </p:cNvPr>
            <p:cNvSpPr/>
            <p:nvPr/>
          </p:nvSpPr>
          <p:spPr>
            <a:xfrm>
              <a:off x="525266" y="2820618"/>
              <a:ext cx="2670543" cy="775216"/>
            </a:xfrm>
            <a:prstGeom prst="rect">
              <a:avLst/>
            </a:prstGeom>
            <a:solidFill>
              <a:srgbClr val="212121"/>
            </a:solidFill>
            <a:ln w="12700">
              <a:solidFill>
                <a:srgbClr val="2121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#333333</a:t>
              </a:r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B0025D7-3FBB-4C77-AC00-D5B55258AC0F}"/>
                </a:ext>
              </a:extLst>
            </p:cNvPr>
            <p:cNvSpPr/>
            <p:nvPr/>
          </p:nvSpPr>
          <p:spPr>
            <a:xfrm>
              <a:off x="536298" y="3728601"/>
              <a:ext cx="2670543" cy="77521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</a:t>
              </a:r>
              <a:r>
                <a:rPr lang="en-US" altLang="ko-KR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ffffff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E6A1E0-BDC6-4430-8D23-49AA4AE77987}"/>
              </a:ext>
            </a:extLst>
          </p:cNvPr>
          <p:cNvGrpSpPr/>
          <p:nvPr/>
        </p:nvGrpSpPr>
        <p:grpSpPr>
          <a:xfrm>
            <a:off x="3562829" y="1271541"/>
            <a:ext cx="2670543" cy="2349763"/>
            <a:chOff x="3562829" y="1271541"/>
            <a:chExt cx="2670543" cy="234976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06F079F-B056-4191-870B-9C59C1EB08D3}"/>
                </a:ext>
              </a:extLst>
            </p:cNvPr>
            <p:cNvSpPr/>
            <p:nvPr/>
          </p:nvSpPr>
          <p:spPr>
            <a:xfrm>
              <a:off x="4264683" y="1271541"/>
              <a:ext cx="12571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kern="1500" dirty="0">
                  <a:solidFill>
                    <a:srgbClr val="2F5597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rPr>
                <a:t>POINT</a:t>
              </a:r>
              <a:endParaRPr lang="ko-KR" altLang="en-US" sz="2800" b="1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6C92EB-A875-4EF3-9CE8-FFF6F0F01520}"/>
                </a:ext>
              </a:extLst>
            </p:cNvPr>
            <p:cNvSpPr/>
            <p:nvPr/>
          </p:nvSpPr>
          <p:spPr>
            <a:xfrm>
              <a:off x="3562829" y="1934203"/>
              <a:ext cx="2670543" cy="775216"/>
            </a:xfrm>
            <a:prstGeom prst="rect">
              <a:avLst/>
            </a:prstGeom>
            <a:solidFill>
              <a:srgbClr val="AE5D62"/>
            </a:solidFill>
            <a:ln>
              <a:solidFill>
                <a:srgbClr val="AE5D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#ae5d62</a:t>
              </a:r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6B547D5-04E1-4046-8750-698C92DA2BBA}"/>
                </a:ext>
              </a:extLst>
            </p:cNvPr>
            <p:cNvSpPr/>
            <p:nvPr/>
          </p:nvSpPr>
          <p:spPr>
            <a:xfrm>
              <a:off x="3562829" y="2846088"/>
              <a:ext cx="2670543" cy="775216"/>
            </a:xfrm>
            <a:prstGeom prst="rect">
              <a:avLst/>
            </a:prstGeom>
            <a:solidFill>
              <a:srgbClr val="F18C00"/>
            </a:solidFill>
            <a:ln>
              <a:solidFill>
                <a:srgbClr val="F1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#F18C00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239D0E-26AE-4432-AF7A-7994D9A6003A}"/>
              </a:ext>
            </a:extLst>
          </p:cNvPr>
          <p:cNvSpPr/>
          <p:nvPr/>
        </p:nvSpPr>
        <p:spPr>
          <a:xfrm>
            <a:off x="7594311" y="3660318"/>
            <a:ext cx="1370016" cy="775216"/>
          </a:xfrm>
          <a:prstGeom prst="rect">
            <a:avLst/>
          </a:prstGeom>
          <a:solidFill>
            <a:srgbClr val="F18C00"/>
          </a:solidFill>
          <a:ln>
            <a:solidFill>
              <a:srgbClr val="F1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#F18C00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05093B-1D32-494D-85E0-E6BD740BBEA7}"/>
              </a:ext>
            </a:extLst>
          </p:cNvPr>
          <p:cNvSpPr/>
          <p:nvPr/>
        </p:nvSpPr>
        <p:spPr>
          <a:xfrm>
            <a:off x="8964327" y="3660318"/>
            <a:ext cx="1300527" cy="775216"/>
          </a:xfrm>
          <a:prstGeom prst="rect">
            <a:avLst/>
          </a:prstGeom>
          <a:solidFill>
            <a:srgbClr val="212121"/>
          </a:solidFill>
          <a:ln w="127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#333333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2BAFB8-665B-4B32-9009-F05234154C3E}"/>
              </a:ext>
            </a:extLst>
          </p:cNvPr>
          <p:cNvSpPr/>
          <p:nvPr/>
        </p:nvSpPr>
        <p:spPr>
          <a:xfrm rot="10800000" flipV="1">
            <a:off x="10334343" y="3863259"/>
            <a:ext cx="1148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5.1 : 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0BEFC2-024A-4408-A289-1BF92B0B0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713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A070DB-5155-42EF-A8CE-C09A3D5D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560" y="2208045"/>
            <a:ext cx="1523968" cy="4650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EDBBC8-C3B4-485D-BA4E-E0EDE19FF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264" y="3066296"/>
            <a:ext cx="1542446" cy="5812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109ACD-AFDF-48B1-9648-1F60DCCD7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886" y="2209020"/>
            <a:ext cx="1252114" cy="4631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15B22F-DBE5-4B72-87FB-51ED4B4C536C}"/>
              </a:ext>
            </a:extLst>
          </p:cNvPr>
          <p:cNvSpPr txBox="1"/>
          <p:nvPr/>
        </p:nvSpPr>
        <p:spPr>
          <a:xfrm>
            <a:off x="547329" y="203415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타겟 및 컨셉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53BA0C7-A23E-4A52-B540-E9DEFADBD02E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185627-64BE-4DFD-9399-C63AB1365218}"/>
              </a:ext>
            </a:extLst>
          </p:cNvPr>
          <p:cNvSpPr/>
          <p:nvPr/>
        </p:nvSpPr>
        <p:spPr>
          <a:xfrm>
            <a:off x="3048000" y="4131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이용할 서체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D62F4A6-772A-40CF-89E9-460971255EF2}"/>
              </a:ext>
            </a:extLst>
          </p:cNvPr>
          <p:cNvGrpSpPr/>
          <p:nvPr/>
        </p:nvGrpSpPr>
        <p:grpSpPr>
          <a:xfrm>
            <a:off x="2655295" y="1446605"/>
            <a:ext cx="2670543" cy="1418629"/>
            <a:chOff x="525268" y="1292737"/>
            <a:chExt cx="2670543" cy="141862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6A9E176-A5EB-452A-A570-5526D2AD0683}"/>
                </a:ext>
              </a:extLst>
            </p:cNvPr>
            <p:cNvSpPr/>
            <p:nvPr/>
          </p:nvSpPr>
          <p:spPr>
            <a:xfrm>
              <a:off x="1120591" y="1292737"/>
              <a:ext cx="14798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kern="1500" dirty="0">
                  <a:solidFill>
                    <a:srgbClr val="2F5597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rPr>
                <a:t>영문 서체</a:t>
              </a:r>
              <a:endParaRPr lang="en-US" altLang="ko-KR" sz="2800" b="1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89E881-07B9-46D8-8E58-0BA84BC22D80}"/>
                </a:ext>
              </a:extLst>
            </p:cNvPr>
            <p:cNvSpPr/>
            <p:nvPr/>
          </p:nvSpPr>
          <p:spPr>
            <a:xfrm>
              <a:off x="525268" y="1936150"/>
              <a:ext cx="2670543" cy="775216"/>
            </a:xfrm>
            <a:prstGeom prst="rect">
              <a:avLst/>
            </a:prstGeom>
            <a:noFill/>
            <a:ln w="12700">
              <a:solidFill>
                <a:srgbClr val="4C5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이순신 돋움체 M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0FCCEC4-9F92-4017-9F22-9FF6BF83CEDC}"/>
              </a:ext>
            </a:extLst>
          </p:cNvPr>
          <p:cNvGrpSpPr/>
          <p:nvPr/>
        </p:nvGrpSpPr>
        <p:grpSpPr>
          <a:xfrm>
            <a:off x="6012273" y="1446605"/>
            <a:ext cx="2670545" cy="2303097"/>
            <a:chOff x="525266" y="1292737"/>
            <a:chExt cx="2670545" cy="230309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5125CF-03D3-4363-811A-0F7BAE7E4363}"/>
                </a:ext>
              </a:extLst>
            </p:cNvPr>
            <p:cNvSpPr/>
            <p:nvPr/>
          </p:nvSpPr>
          <p:spPr>
            <a:xfrm>
              <a:off x="1120591" y="1292737"/>
              <a:ext cx="14798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kern="1500" dirty="0">
                  <a:solidFill>
                    <a:srgbClr val="2F5597"/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</a:rPr>
                <a:t>영문 서체</a:t>
              </a:r>
              <a:endParaRPr lang="en-US" altLang="ko-KR" sz="2800" b="1" kern="1500" dirty="0">
                <a:solidFill>
                  <a:srgbClr val="2F5597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FBA89AD-632D-4198-B8EC-A6FDABE84BC7}"/>
                </a:ext>
              </a:extLst>
            </p:cNvPr>
            <p:cNvSpPr/>
            <p:nvPr/>
          </p:nvSpPr>
          <p:spPr>
            <a:xfrm>
              <a:off x="525268" y="1936150"/>
              <a:ext cx="2670543" cy="775216"/>
            </a:xfrm>
            <a:prstGeom prst="rect">
              <a:avLst/>
            </a:prstGeom>
            <a:noFill/>
            <a:ln w="12700">
              <a:solidFill>
                <a:srgbClr val="4C5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A2DD83-C7DB-4AAA-820F-3EDB48890118}"/>
                </a:ext>
              </a:extLst>
            </p:cNvPr>
            <p:cNvSpPr/>
            <p:nvPr/>
          </p:nvSpPr>
          <p:spPr>
            <a:xfrm>
              <a:off x="525266" y="2820618"/>
              <a:ext cx="2670543" cy="775216"/>
            </a:xfrm>
            <a:prstGeom prst="rect">
              <a:avLst/>
            </a:prstGeom>
            <a:noFill/>
            <a:ln w="12700">
              <a:solidFill>
                <a:srgbClr val="4C5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D321474-F0E0-4A1E-8AA3-DC9F8DE96ADD}"/>
              </a:ext>
            </a:extLst>
          </p:cNvPr>
          <p:cNvSpPr/>
          <p:nvPr/>
        </p:nvSpPr>
        <p:spPr>
          <a:xfrm>
            <a:off x="2880539" y="4545753"/>
            <a:ext cx="5708106" cy="1403926"/>
          </a:xfrm>
          <a:prstGeom prst="roundRect">
            <a:avLst/>
          </a:prstGeom>
          <a:solidFill>
            <a:srgbClr val="4C5C6C"/>
          </a:solidFill>
          <a:ln w="12700">
            <a:solidFill>
              <a:srgbClr val="4C5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kern="15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깔끔하고 가독성 좋은 서체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96DF5C-6AD2-4EB2-A55D-C07D1401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437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11BAB3E6-CA51-4C0E-8C19-AE2C8BDC2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24000" contras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96" t="8702" r="12204" b="4000"/>
          <a:stretch>
            <a:fillRect/>
          </a:stretch>
        </p:blipFill>
        <p:spPr>
          <a:xfrm>
            <a:off x="595454" y="1428297"/>
            <a:ext cx="8191203" cy="4965817"/>
          </a:xfrm>
          <a:custGeom>
            <a:avLst/>
            <a:gdLst>
              <a:gd name="connsiteX0" fmla="*/ 0 w 9875520"/>
              <a:gd name="connsiteY0" fmla="*/ 0 h 5986914"/>
              <a:gd name="connsiteX1" fmla="*/ 9875520 w 9875520"/>
              <a:gd name="connsiteY1" fmla="*/ 0 h 5986914"/>
              <a:gd name="connsiteX2" fmla="*/ 9875520 w 9875520"/>
              <a:gd name="connsiteY2" fmla="*/ 5986914 h 5986914"/>
              <a:gd name="connsiteX3" fmla="*/ 0 w 9875520"/>
              <a:gd name="connsiteY3" fmla="*/ 5986914 h 598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5520" h="5986914">
                <a:moveTo>
                  <a:pt x="0" y="0"/>
                </a:moveTo>
                <a:lnTo>
                  <a:pt x="9875520" y="0"/>
                </a:lnTo>
                <a:lnTo>
                  <a:pt x="9875520" y="5986914"/>
                </a:lnTo>
                <a:lnTo>
                  <a:pt x="0" y="5986914"/>
                </a:lnTo>
                <a:close/>
              </a:path>
            </a:pathLst>
          </a:custGeom>
        </p:spPr>
      </p:pic>
      <p:pic>
        <p:nvPicPr>
          <p:cNvPr id="15" name="그림 1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086E13C9-0B68-4F23-8C2B-C86F48FD7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019" r="13877" b="3647"/>
          <a:stretch>
            <a:fillRect/>
          </a:stretch>
        </p:blipFill>
        <p:spPr>
          <a:xfrm>
            <a:off x="12369800" y="474980"/>
            <a:ext cx="9476143" cy="5986914"/>
          </a:xfrm>
          <a:custGeom>
            <a:avLst/>
            <a:gdLst>
              <a:gd name="connsiteX0" fmla="*/ 0 w 9588500"/>
              <a:gd name="connsiteY0" fmla="*/ 0 h 6057900"/>
              <a:gd name="connsiteX1" fmla="*/ 9588500 w 9588500"/>
              <a:gd name="connsiteY1" fmla="*/ 0 h 6057900"/>
              <a:gd name="connsiteX2" fmla="*/ 9588500 w 9588500"/>
              <a:gd name="connsiteY2" fmla="*/ 6057900 h 6057900"/>
              <a:gd name="connsiteX3" fmla="*/ 0 w 9588500"/>
              <a:gd name="connsiteY3" fmla="*/ 6057900 h 60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0" h="6057900">
                <a:moveTo>
                  <a:pt x="0" y="0"/>
                </a:moveTo>
                <a:lnTo>
                  <a:pt x="9588500" y="0"/>
                </a:lnTo>
                <a:lnTo>
                  <a:pt x="9588500" y="6057900"/>
                </a:lnTo>
                <a:lnTo>
                  <a:pt x="0" y="60579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A1F346-B42C-4FF4-8C8C-87F844050CB5}"/>
              </a:ext>
            </a:extLst>
          </p:cNvPr>
          <p:cNvSpPr txBox="1"/>
          <p:nvPr/>
        </p:nvSpPr>
        <p:spPr>
          <a:xfrm>
            <a:off x="547329" y="203415"/>
            <a:ext cx="4322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스케치 및 프로토타입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F4F640-AD61-4826-8327-CAFA6FD3CE8E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래픽 6">
            <a:extLst>
              <a:ext uri="{FF2B5EF4-FFF2-40B4-BE49-F238E27FC236}">
                <a16:creationId xmlns:a16="http://schemas.microsoft.com/office/drawing/2014/main" id="{58666297-B671-447F-8D40-1A4307494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8094" y="1189720"/>
            <a:ext cx="1900873" cy="527217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812910D-7BBF-4E5D-B2E7-5B340DB204CC}"/>
              </a:ext>
            </a:extLst>
          </p:cNvPr>
          <p:cNvSpPr/>
          <p:nvPr/>
        </p:nvSpPr>
        <p:spPr>
          <a:xfrm>
            <a:off x="4790172" y="4126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C331B7-02DC-43C4-B9DB-591AAF92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2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1783"/>
          <a:stretch/>
        </p:blipFill>
        <p:spPr>
          <a:xfrm>
            <a:off x="547329" y="1173019"/>
            <a:ext cx="5194637" cy="55048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945FD5-FDAF-49DC-9A66-34C2EA383363}"/>
              </a:ext>
            </a:extLst>
          </p:cNvPr>
          <p:cNvSpPr txBox="1"/>
          <p:nvPr/>
        </p:nvSpPr>
        <p:spPr>
          <a:xfrm>
            <a:off x="547329" y="203415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디자인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2B9349-12C6-446A-9901-2D4CE0FCDA4E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B86FCB4-FACD-4524-9692-5D9EEA9591C6}"/>
              </a:ext>
            </a:extLst>
          </p:cNvPr>
          <p:cNvGrpSpPr/>
          <p:nvPr/>
        </p:nvGrpSpPr>
        <p:grpSpPr>
          <a:xfrm>
            <a:off x="5293193" y="2502332"/>
            <a:ext cx="775098" cy="407123"/>
            <a:chOff x="5446402" y="2272145"/>
            <a:chExt cx="775098" cy="407123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F19E6E0-6739-43A1-843B-34185B695D6E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C6FE111C-53CC-4223-8D66-4FBB0880702C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90316"/>
              <a:ext cx="647689" cy="288952"/>
            </a:xfrm>
            <a:prstGeom prst="straightConnector1">
              <a:avLst/>
            </a:prstGeom>
            <a:ln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2FECF0E-3781-43BF-BD17-C268B184E1D5}"/>
              </a:ext>
            </a:extLst>
          </p:cNvPr>
          <p:cNvSpPr txBox="1"/>
          <p:nvPr/>
        </p:nvSpPr>
        <p:spPr>
          <a:xfrm>
            <a:off x="6957677" y="2701731"/>
            <a:ext cx="4014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가을 분위기를 물씬 풍기는 낙엽 이펙트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</a:t>
            </a:r>
          </a:p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마우스의 움직임에 따라 함께 움직인다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  <a:endParaRPr lang="ko-KR" altLang="en-US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715C8E-E8D1-45BE-9355-C1672971291B}"/>
              </a:ext>
            </a:extLst>
          </p:cNvPr>
          <p:cNvSpPr/>
          <p:nvPr/>
        </p:nvSpPr>
        <p:spPr>
          <a:xfrm>
            <a:off x="2025619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3FE292C-754E-47BA-8541-0C6B6742A469}"/>
              </a:ext>
            </a:extLst>
          </p:cNvPr>
          <p:cNvGrpSpPr/>
          <p:nvPr/>
        </p:nvGrpSpPr>
        <p:grpSpPr>
          <a:xfrm>
            <a:off x="3215821" y="1716062"/>
            <a:ext cx="3649438" cy="199399"/>
            <a:chOff x="5446402" y="2272145"/>
            <a:chExt cx="3649438" cy="199399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EF929BF-74C0-4CA5-851B-E152946A9031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A1DB74C-8C28-47FD-A272-631DB4D23B96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62608"/>
              <a:ext cx="3522029" cy="0"/>
            </a:xfrm>
            <a:prstGeom prst="straightConnector1">
              <a:avLst/>
            </a:prstGeom>
            <a:ln>
              <a:solidFill>
                <a:srgbClr val="2F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7580130-058D-47B4-9931-C56613EE77E3}"/>
              </a:ext>
            </a:extLst>
          </p:cNvPr>
          <p:cNvSpPr txBox="1"/>
          <p:nvPr/>
        </p:nvSpPr>
        <p:spPr>
          <a:xfrm>
            <a:off x="6957677" y="1561518"/>
            <a:ext cx="40927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스크롤이 내려가도 따라 내려오기 때문에</a:t>
            </a:r>
            <a:endParaRPr lang="en-US" altLang="ko-KR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화면 중간에서도 메뉴바를 볼 수 있다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  <a:endParaRPr lang="ko-KR" altLang="en-US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5BC048C-2223-410F-A2D4-A57A34581731}"/>
              </a:ext>
            </a:extLst>
          </p:cNvPr>
          <p:cNvGrpSpPr/>
          <p:nvPr/>
        </p:nvGrpSpPr>
        <p:grpSpPr>
          <a:xfrm rot="20315313">
            <a:off x="4150756" y="5769268"/>
            <a:ext cx="1923315" cy="551769"/>
            <a:chOff x="5446402" y="2150367"/>
            <a:chExt cx="1923315" cy="551769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8175F7F-B579-4E0C-9C65-F84E8A2986E3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291343D4-D2A7-43FD-A9E7-5A611B559121}"/>
                </a:ext>
              </a:extLst>
            </p:cNvPr>
            <p:cNvCxnSpPr>
              <a:cxnSpLocks/>
            </p:cNvCxnSpPr>
            <p:nvPr/>
          </p:nvCxnSpPr>
          <p:spPr>
            <a:xfrm rot="1284687" flipV="1">
              <a:off x="5613936" y="2150367"/>
              <a:ext cx="1755781" cy="551769"/>
            </a:xfrm>
            <a:prstGeom prst="straightConnector1">
              <a:avLst/>
            </a:prstGeom>
            <a:ln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2475801-0DBB-4188-A851-B8EC9E29189E}"/>
              </a:ext>
            </a:extLst>
          </p:cNvPr>
          <p:cNvSpPr txBox="1"/>
          <p:nvPr/>
        </p:nvSpPr>
        <p:spPr>
          <a:xfrm>
            <a:off x="6957677" y="5617643"/>
            <a:ext cx="4307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책장의 받침대를 연상시키는 감성적 디자인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6C79777-502C-4155-B408-892A4A4D19E5}"/>
              </a:ext>
            </a:extLst>
          </p:cNvPr>
          <p:cNvGrpSpPr/>
          <p:nvPr/>
        </p:nvGrpSpPr>
        <p:grpSpPr>
          <a:xfrm>
            <a:off x="2847187" y="4403840"/>
            <a:ext cx="4018072" cy="199399"/>
            <a:chOff x="5446402" y="2272145"/>
            <a:chExt cx="4018072" cy="199399"/>
          </a:xfrm>
        </p:grpSpPr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4FF84833-3103-4170-A7BD-462F8989DFC6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62608"/>
              <a:ext cx="38906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9EB7EE5-7C24-40F3-AD77-0CE4CBFEA60F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EB5F133-ABF7-4753-B7AF-956ADF123797}"/>
              </a:ext>
            </a:extLst>
          </p:cNvPr>
          <p:cNvSpPr txBox="1"/>
          <p:nvPr/>
        </p:nvSpPr>
        <p:spPr>
          <a:xfrm>
            <a:off x="6957677" y="4292153"/>
            <a:ext cx="3942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상세하게 검색할 수 있도록 만든 </a:t>
            </a:r>
            <a:r>
              <a:rPr lang="ko-KR" altLang="en-US" sz="2000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검색창</a:t>
            </a:r>
            <a:endParaRPr lang="ko-KR" altLang="en-US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8665B42-A932-4756-9CDB-2E7FFEE3A943}"/>
              </a:ext>
            </a:extLst>
          </p:cNvPr>
          <p:cNvCxnSpPr>
            <a:cxnSpLocks/>
          </p:cNvCxnSpPr>
          <p:nvPr/>
        </p:nvCxnSpPr>
        <p:spPr>
          <a:xfrm>
            <a:off x="6068291" y="2909455"/>
            <a:ext cx="796968" cy="0"/>
          </a:xfrm>
          <a:prstGeom prst="straightConnector1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665E409-7C33-4113-B595-144F4B963F87}"/>
              </a:ext>
            </a:extLst>
          </p:cNvPr>
          <p:cNvCxnSpPr>
            <a:cxnSpLocks/>
          </p:cNvCxnSpPr>
          <p:nvPr/>
        </p:nvCxnSpPr>
        <p:spPr>
          <a:xfrm>
            <a:off x="6068291" y="5731196"/>
            <a:ext cx="796968" cy="0"/>
          </a:xfrm>
          <a:prstGeom prst="straightConnector1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9A981C45-AB15-42AF-9861-920A7FD78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27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1026" b="15053"/>
          <a:stretch/>
        </p:blipFill>
        <p:spPr>
          <a:xfrm>
            <a:off x="547329" y="1403923"/>
            <a:ext cx="5194637" cy="48860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945FD5-FDAF-49DC-9A66-34C2EA383363}"/>
              </a:ext>
            </a:extLst>
          </p:cNvPr>
          <p:cNvSpPr txBox="1"/>
          <p:nvPr/>
        </p:nvSpPr>
        <p:spPr>
          <a:xfrm>
            <a:off x="547329" y="203415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디자인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2B9349-12C6-446A-9901-2D4CE0FCDA4E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B86FCB4-FACD-4524-9692-5D9EEA9591C6}"/>
              </a:ext>
            </a:extLst>
          </p:cNvPr>
          <p:cNvGrpSpPr/>
          <p:nvPr/>
        </p:nvGrpSpPr>
        <p:grpSpPr>
          <a:xfrm rot="17224874">
            <a:off x="5329961" y="3611614"/>
            <a:ext cx="710933" cy="600304"/>
            <a:chOff x="5446402" y="2272145"/>
            <a:chExt cx="700064" cy="59112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F19E6E0-6739-43A1-843B-34185B695D6E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C6FE111C-53CC-4223-8D66-4FBB0880702C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90316"/>
              <a:ext cx="572655" cy="472955"/>
            </a:xfrm>
            <a:prstGeom prst="straightConnector1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2FECF0E-3781-43BF-BD17-C268B184E1D5}"/>
              </a:ext>
            </a:extLst>
          </p:cNvPr>
          <p:cNvSpPr txBox="1"/>
          <p:nvPr/>
        </p:nvSpPr>
        <p:spPr>
          <a:xfrm>
            <a:off x="6957677" y="3431834"/>
            <a:ext cx="4658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배경 이미지를 고정시켜 스크롤 효과를 주었다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  <a:endParaRPr lang="ko-KR" altLang="en-US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715C8E-E8D1-45BE-9355-C1672971291B}"/>
              </a:ext>
            </a:extLst>
          </p:cNvPr>
          <p:cNvSpPr/>
          <p:nvPr/>
        </p:nvSpPr>
        <p:spPr>
          <a:xfrm>
            <a:off x="2025619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메인 페이지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3FE292C-754E-47BA-8541-0C6B6742A469}"/>
              </a:ext>
            </a:extLst>
          </p:cNvPr>
          <p:cNvGrpSpPr/>
          <p:nvPr/>
        </p:nvGrpSpPr>
        <p:grpSpPr>
          <a:xfrm>
            <a:off x="4180478" y="1893453"/>
            <a:ext cx="2684781" cy="199399"/>
            <a:chOff x="5446402" y="2272145"/>
            <a:chExt cx="2684781" cy="199399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EF929BF-74C0-4CA5-851B-E152946A9031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A1DB74C-8C28-47FD-A272-631DB4D23B96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62608"/>
              <a:ext cx="2557372" cy="0"/>
            </a:xfrm>
            <a:prstGeom prst="straightConnector1">
              <a:avLst/>
            </a:prstGeom>
            <a:ln>
              <a:solidFill>
                <a:srgbClr val="2F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7580130-058D-47B4-9931-C56613EE77E3}"/>
              </a:ext>
            </a:extLst>
          </p:cNvPr>
          <p:cNvSpPr txBox="1"/>
          <p:nvPr/>
        </p:nvSpPr>
        <p:spPr>
          <a:xfrm>
            <a:off x="6957677" y="1717798"/>
            <a:ext cx="40927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공지사항 및 안내사항을 아이콘화 시켜서</a:t>
            </a:r>
            <a:endParaRPr lang="en-US" altLang="ko-KR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보기 편하게 만들었다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  <a:endParaRPr lang="ko-KR" altLang="en-US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3BB4DCA-725F-4FDC-B078-20B3E2300828}"/>
              </a:ext>
            </a:extLst>
          </p:cNvPr>
          <p:cNvGrpSpPr/>
          <p:nvPr/>
        </p:nvGrpSpPr>
        <p:grpSpPr>
          <a:xfrm rot="20424390">
            <a:off x="4711706" y="5008296"/>
            <a:ext cx="1356711" cy="495680"/>
            <a:chOff x="5446402" y="2093449"/>
            <a:chExt cx="1441674" cy="49568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BCE6988-C8D6-4259-9ACE-ED9EF89F7B16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37EF104-2269-4642-A4AB-8A9D257161BD}"/>
                </a:ext>
              </a:extLst>
            </p:cNvPr>
            <p:cNvCxnSpPr>
              <a:cxnSpLocks/>
            </p:cNvCxnSpPr>
            <p:nvPr/>
          </p:nvCxnSpPr>
          <p:spPr>
            <a:xfrm rot="1175610" flipV="1">
              <a:off x="5620335" y="2093449"/>
              <a:ext cx="1267741" cy="495680"/>
            </a:xfrm>
            <a:prstGeom prst="straightConnector1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55AFC11-580D-44DF-A79A-EC38F990BD77}"/>
              </a:ext>
            </a:extLst>
          </p:cNvPr>
          <p:cNvSpPr txBox="1"/>
          <p:nvPr/>
        </p:nvSpPr>
        <p:spPr>
          <a:xfrm>
            <a:off x="6957677" y="4753092"/>
            <a:ext cx="4371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지도로 도식화 하여 오프라인 매장의 위치를</a:t>
            </a:r>
            <a:endParaRPr lang="en-US" altLang="ko-KR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쉽게 파악할 수 있는 디자인</a:t>
            </a:r>
            <a:endParaRPr lang="en-US" altLang="ko-KR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0108E60-93F9-4D05-BB29-F909ACE546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36" b="29723"/>
          <a:stretch/>
        </p:blipFill>
        <p:spPr>
          <a:xfrm>
            <a:off x="-5435932" y="1099034"/>
            <a:ext cx="5194637" cy="55049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0CE85EE-A5B5-4D6F-A9A1-BB4D043B0A5C}"/>
              </a:ext>
            </a:extLst>
          </p:cNvPr>
          <p:cNvCxnSpPr>
            <a:cxnSpLocks/>
          </p:cNvCxnSpPr>
          <p:nvPr/>
        </p:nvCxnSpPr>
        <p:spPr>
          <a:xfrm flipV="1">
            <a:off x="6063680" y="3648030"/>
            <a:ext cx="801579" cy="11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A4EF95-71BD-4575-805A-759FD301BADD}"/>
              </a:ext>
            </a:extLst>
          </p:cNvPr>
          <p:cNvCxnSpPr>
            <a:cxnSpLocks/>
          </p:cNvCxnSpPr>
          <p:nvPr/>
        </p:nvCxnSpPr>
        <p:spPr>
          <a:xfrm flipV="1">
            <a:off x="6063679" y="4969529"/>
            <a:ext cx="801579" cy="11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D7C8BA5-BCDC-460E-A756-1703F8814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2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388216-A38E-43B9-9CD7-2FD50F9D860C}"/>
              </a:ext>
            </a:extLst>
          </p:cNvPr>
          <p:cNvSpPr txBox="1"/>
          <p:nvPr/>
        </p:nvSpPr>
        <p:spPr>
          <a:xfrm>
            <a:off x="547329" y="203415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디자인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91285A2-4C17-4E38-949B-496E765831D5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FC79E4-3D79-42B1-BB63-A2AB174FAD14}"/>
              </a:ext>
            </a:extLst>
          </p:cNvPr>
          <p:cNvSpPr/>
          <p:nvPr/>
        </p:nvSpPr>
        <p:spPr>
          <a:xfrm>
            <a:off x="2025619" y="4065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서브 페이지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_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국내도서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9FAF47-341E-40F2-93D1-BE9D792FD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36" b="29723"/>
          <a:stretch/>
        </p:blipFill>
        <p:spPr>
          <a:xfrm>
            <a:off x="547329" y="1099034"/>
            <a:ext cx="5194637" cy="55049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8C4E011-0DC2-47B3-A30E-11AA16745C3F}"/>
              </a:ext>
            </a:extLst>
          </p:cNvPr>
          <p:cNvGrpSpPr/>
          <p:nvPr/>
        </p:nvGrpSpPr>
        <p:grpSpPr>
          <a:xfrm rot="19315408">
            <a:off x="4422083" y="2540557"/>
            <a:ext cx="1915523" cy="199399"/>
            <a:chOff x="5446402" y="2272145"/>
            <a:chExt cx="1915523" cy="199399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A404953-A233-41CB-895B-347F8996253E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ECB00C4-EC3D-403C-AF99-E8BBC6E8D298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62608"/>
              <a:ext cx="1788113" cy="0"/>
            </a:xfrm>
            <a:prstGeom prst="straightConnector1">
              <a:avLst/>
            </a:prstGeom>
            <a:ln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622BA6-4522-4BEE-96F3-C956BB8A8282}"/>
              </a:ext>
            </a:extLst>
          </p:cNvPr>
          <p:cNvSpPr txBox="1"/>
          <p:nvPr/>
        </p:nvSpPr>
        <p:spPr>
          <a:xfrm>
            <a:off x="6957678" y="1876292"/>
            <a:ext cx="3456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컨텐츠 사이의 간격을 띄워 전보다 </a:t>
            </a:r>
            <a:r>
              <a:rPr lang="ko-KR" altLang="en-US" sz="2000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여유러운</a:t>
            </a:r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디자인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1460AE-42AB-4CA6-8970-45BE12B27714}"/>
              </a:ext>
            </a:extLst>
          </p:cNvPr>
          <p:cNvGrpSpPr/>
          <p:nvPr/>
        </p:nvGrpSpPr>
        <p:grpSpPr>
          <a:xfrm rot="19315408">
            <a:off x="4466534" y="4774813"/>
            <a:ext cx="1915522" cy="199399"/>
            <a:chOff x="5446402" y="2272145"/>
            <a:chExt cx="1915522" cy="199399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F2186C2-5D0C-44E9-9C72-7FA5EEAB1CED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31B9FC3-CEF0-4320-B052-8FABAC6FBE4D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62608"/>
              <a:ext cx="1788113" cy="0"/>
            </a:xfrm>
            <a:prstGeom prst="straightConnector1">
              <a:avLst/>
            </a:prstGeom>
            <a:ln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50589BE-DD71-4C5E-A055-A54763F8EF8D}"/>
              </a:ext>
            </a:extLst>
          </p:cNvPr>
          <p:cNvSpPr txBox="1"/>
          <p:nvPr/>
        </p:nvSpPr>
        <p:spPr>
          <a:xfrm>
            <a:off x="6957678" y="4105396"/>
            <a:ext cx="4323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책 소개가 눈에 들어오게 하기 위해 한번에 보여지는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sz="2000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소개글의</a:t>
            </a:r>
            <a:r>
              <a:rPr lang="ko-KR" altLang="en-US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수를 하나로 줄이고 버튼을 아래쪽에 달았다</a:t>
            </a:r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  <a:endParaRPr lang="ko-KR" altLang="en-US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C6AB4B1-6602-4186-9CBB-460992C6C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76" b="24746"/>
          <a:stretch/>
        </p:blipFill>
        <p:spPr>
          <a:xfrm>
            <a:off x="-5359405" y="1228436"/>
            <a:ext cx="5239642" cy="52459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21090A0-EDAD-47FF-B6EE-17C4D28D6B47}"/>
              </a:ext>
            </a:extLst>
          </p:cNvPr>
          <p:cNvCxnSpPr>
            <a:cxnSpLocks/>
          </p:cNvCxnSpPr>
          <p:nvPr/>
        </p:nvCxnSpPr>
        <p:spPr>
          <a:xfrm>
            <a:off x="6118462" y="2042321"/>
            <a:ext cx="753976" cy="0"/>
          </a:xfrm>
          <a:prstGeom prst="straightConnector1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32A63C2-1654-426A-B47E-15A730BE89DE}"/>
              </a:ext>
            </a:extLst>
          </p:cNvPr>
          <p:cNvCxnSpPr>
            <a:cxnSpLocks/>
          </p:cNvCxnSpPr>
          <p:nvPr/>
        </p:nvCxnSpPr>
        <p:spPr>
          <a:xfrm>
            <a:off x="6162912" y="4276577"/>
            <a:ext cx="709526" cy="0"/>
          </a:xfrm>
          <a:prstGeom prst="straightConnector1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EDA9B09C-B248-4917-98F9-B54FF32F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29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벽, 테이블이(가) 표시된 사진&#10;&#10;높은 신뢰도로 생성된 설명">
            <a:extLst>
              <a:ext uri="{FF2B5EF4-FFF2-40B4-BE49-F238E27FC236}">
                <a16:creationId xmlns:a16="http://schemas.microsoft.com/office/drawing/2014/main" id="{4B9AAFAA-0BD6-4253-B6E7-487264ADD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681"/>
          <a:stretch/>
        </p:blipFill>
        <p:spPr>
          <a:xfrm>
            <a:off x="0" y="-1"/>
            <a:ext cx="12203072" cy="68580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9454" y="2140598"/>
            <a:ext cx="3867151" cy="1218663"/>
          </a:xfr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b">
            <a:normAutofit/>
          </a:bodyPr>
          <a:lstStyle/>
          <a:p>
            <a:pPr>
              <a:defRPr lang="ko-KR" altLang="en-US"/>
            </a:pPr>
            <a:r>
              <a:rPr lang="en-US" altLang="ko-KR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Portfolio 1</a:t>
            </a:r>
            <a:endParaRPr lang="ko-KR" altLang="en-US" sz="5400" dirty="0">
              <a:solidFill>
                <a:schemeClr val="tx1">
                  <a:lumMod val="95000"/>
                  <a:lumOff val="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CE38C4-D156-45E8-844F-4BE144B85B24}"/>
              </a:ext>
            </a:extLst>
          </p:cNvPr>
          <p:cNvCxnSpPr/>
          <p:nvPr/>
        </p:nvCxnSpPr>
        <p:spPr>
          <a:xfrm>
            <a:off x="1363579" y="3481137"/>
            <a:ext cx="34330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56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82090"/>
          <a:stretch>
            <a:fillRect/>
          </a:stretch>
        </p:blipFill>
        <p:spPr>
          <a:xfrm>
            <a:off x="2841076" y="1350765"/>
            <a:ext cx="6509848" cy="32328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왼쪽 중괄호 4"/>
          <p:cNvSpPr/>
          <p:nvPr/>
        </p:nvSpPr>
        <p:spPr>
          <a:xfrm>
            <a:off x="2442481" y="1375146"/>
            <a:ext cx="217714" cy="707571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왼쪽 중괄호 5"/>
          <p:cNvSpPr/>
          <p:nvPr/>
        </p:nvSpPr>
        <p:spPr>
          <a:xfrm>
            <a:off x="2415267" y="2259610"/>
            <a:ext cx="244928" cy="1768928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FC1E93-C57D-4044-A7B4-BCD9CEFBE426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C66B624-6BF7-4B2E-AB5F-FCE28D66EA98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719F63F-CEF9-462D-B9A7-BB0421025A0C}"/>
              </a:ext>
            </a:extLst>
          </p:cNvPr>
          <p:cNvSpPr txBox="1"/>
          <p:nvPr/>
        </p:nvSpPr>
        <p:spPr>
          <a:xfrm>
            <a:off x="784914" y="1528876"/>
            <a:ext cx="1163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#header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3006C-EFD1-46EE-B1BE-800D804CAC3A}"/>
              </a:ext>
            </a:extLst>
          </p:cNvPr>
          <p:cNvSpPr txBox="1"/>
          <p:nvPr/>
        </p:nvSpPr>
        <p:spPr>
          <a:xfrm>
            <a:off x="784914" y="2944019"/>
            <a:ext cx="1621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#</a:t>
            </a:r>
            <a:r>
              <a:rPr lang="en-US" altLang="ko-KR" sz="2000" kern="1500" dirty="0" err="1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addBanner</a:t>
            </a:r>
            <a:endParaRPr lang="en-US" altLang="ko-KR" sz="2000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A6380-C8E3-47E7-B642-CCE2BC6E7C84}"/>
              </a:ext>
            </a:extLst>
          </p:cNvPr>
          <p:cNvSpPr txBox="1"/>
          <p:nvPr/>
        </p:nvSpPr>
        <p:spPr>
          <a:xfrm>
            <a:off x="258907" y="3528165"/>
            <a:ext cx="21563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adBanner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혹은 </a:t>
            </a:r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adBox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로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r"/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네이밍 할 경우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일부 브라우저에서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r"/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노출되지 않는 경우가 있어</a:t>
            </a:r>
            <a:endParaRPr lang="en-US" altLang="ko-KR" sz="1200" dirty="0">
              <a:solidFill>
                <a:schemeClr val="accent1">
                  <a:lumMod val="60000"/>
                  <a:lumOff val="40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r"/>
            <a:r>
              <a:rPr lang="en-US" altLang="ko-KR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addBanner</a:t>
            </a:r>
            <a:r>
              <a: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라고 네이밍 했다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05335A-7640-4EAF-B1FF-2C3E7BA360AD}"/>
              </a:ext>
            </a:extLst>
          </p:cNvPr>
          <p:cNvSpPr/>
          <p:nvPr/>
        </p:nvSpPr>
        <p:spPr>
          <a:xfrm>
            <a:off x="1599468" y="384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헤더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배너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8FFEBC-B0F5-46CD-AC91-C1D457A5B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077" y="3943663"/>
            <a:ext cx="5991225" cy="171450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D356247-3097-41E2-943F-774E3663084D}"/>
              </a:ext>
            </a:extLst>
          </p:cNvPr>
          <p:cNvSpPr/>
          <p:nvPr/>
        </p:nvSpPr>
        <p:spPr>
          <a:xfrm>
            <a:off x="9568938" y="5555383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265F03-C47D-4B8F-A1A3-5B28C805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30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82090"/>
          <a:stretch>
            <a:fillRect/>
          </a:stretch>
        </p:blipFill>
        <p:spPr>
          <a:xfrm>
            <a:off x="547329" y="1378474"/>
            <a:ext cx="6509848" cy="32328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FC1E93-C57D-4044-A7B4-BCD9CEFBE426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C66B624-6BF7-4B2E-AB5F-FCE28D66EA98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45C7A59E-FE17-4A87-A824-53963CA10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45" y="1663554"/>
            <a:ext cx="5400675" cy="421957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010B0B35-C59E-4FDA-AEB5-4436F48520F3}"/>
              </a:ext>
            </a:extLst>
          </p:cNvPr>
          <p:cNvGrpSpPr/>
          <p:nvPr/>
        </p:nvGrpSpPr>
        <p:grpSpPr>
          <a:xfrm>
            <a:off x="4380424" y="1974680"/>
            <a:ext cx="2214340" cy="199399"/>
            <a:chOff x="5446402" y="2272145"/>
            <a:chExt cx="2214340" cy="199399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1C8247D5-2B57-4F2F-B60C-9F4061D873AD}"/>
                </a:ext>
              </a:extLst>
            </p:cNvPr>
            <p:cNvCxnSpPr>
              <a:cxnSpLocks/>
            </p:cNvCxnSpPr>
            <p:nvPr/>
          </p:nvCxnSpPr>
          <p:spPr>
            <a:xfrm>
              <a:off x="5573811" y="2362608"/>
              <a:ext cx="20869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3640255-06EB-4BAB-87CD-D412E8E3D5BB}"/>
                </a:ext>
              </a:extLst>
            </p:cNvPr>
            <p:cNvSpPr/>
            <p:nvPr/>
          </p:nvSpPr>
          <p:spPr>
            <a:xfrm>
              <a:off x="5446402" y="2272145"/>
              <a:ext cx="199399" cy="199399"/>
            </a:xfrm>
            <a:prstGeom prst="ellipse">
              <a:avLst/>
            </a:prstGeom>
            <a:solidFill>
              <a:srgbClr val="ED7D3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D7D31"/>
                </a:solidFill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D94F40-8AF2-4AC4-9999-02B032C29FF3}"/>
              </a:ext>
            </a:extLst>
          </p:cNvPr>
          <p:cNvSpPr/>
          <p:nvPr/>
        </p:nvSpPr>
        <p:spPr>
          <a:xfrm>
            <a:off x="1599468" y="384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헤더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배너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_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메뉴 바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779243C-8DD9-47A7-B023-3E461017246D}"/>
              </a:ext>
            </a:extLst>
          </p:cNvPr>
          <p:cNvSpPr/>
          <p:nvPr/>
        </p:nvSpPr>
        <p:spPr>
          <a:xfrm>
            <a:off x="9882973" y="5638654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93ABF6-12C9-4CBA-A5AB-3BA6CCA92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1CF8E93-10DE-4E7F-A688-839F54B907F5}" type="slidenum">
              <a:rPr lang="ko-KR" altLang="en-US" smtClean="0"/>
              <a:pPr lvl="0">
                <a:defRPr lang="ko-KR" altLang="en-US"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276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82090"/>
          <a:stretch>
            <a:fillRect/>
          </a:stretch>
        </p:blipFill>
        <p:spPr>
          <a:xfrm>
            <a:off x="547329" y="1378474"/>
            <a:ext cx="6509848" cy="32328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FC1E93-C57D-4044-A7B4-BCD9CEFBE426}"/>
              </a:ext>
            </a:extLst>
          </p:cNvPr>
          <p:cNvSpPr txBox="1"/>
          <p:nvPr/>
        </p:nvSpPr>
        <p:spPr>
          <a:xfrm>
            <a:off x="547329" y="203415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코딩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C66B624-6BF7-4B2E-AB5F-FCE28D66EA98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AE5FCF-6376-42A9-9137-CACEFBA3F59E}"/>
              </a:ext>
            </a:extLst>
          </p:cNvPr>
          <p:cNvSpPr/>
          <p:nvPr/>
        </p:nvSpPr>
        <p:spPr>
          <a:xfrm>
            <a:off x="10548748" y="10967735"/>
            <a:ext cx="1921164" cy="79432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gnb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17A439-AF10-4A04-A76A-645070B74BDA}"/>
              </a:ext>
            </a:extLst>
          </p:cNvPr>
          <p:cNvSpPr/>
          <p:nvPr/>
        </p:nvSpPr>
        <p:spPr>
          <a:xfrm>
            <a:off x="1599468" y="384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헤더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,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배너</a:t>
            </a:r>
            <a:r>
              <a:rPr lang="en-US" altLang="ko-KR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_ </a:t>
            </a:r>
            <a:r>
              <a:rPr lang="ko-KR" altLang="en-US" kern="1500" dirty="0">
                <a:solidFill>
                  <a:srgbClr val="2F5597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메뉴 바</a:t>
            </a:r>
            <a:endParaRPr lang="en-US" altLang="ko-KR" kern="1500" dirty="0">
              <a:solidFill>
                <a:srgbClr val="2F5597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335DEC-CF04-47BD-944A-A356B57BA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880" y="934307"/>
            <a:ext cx="6915150" cy="64389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6046BD1-7663-4B71-9DC3-1EBE4259E795}"/>
              </a:ext>
            </a:extLst>
          </p:cNvPr>
          <p:cNvGrpSpPr/>
          <p:nvPr/>
        </p:nvGrpSpPr>
        <p:grpSpPr>
          <a:xfrm>
            <a:off x="8739447" y="5191948"/>
            <a:ext cx="2286923" cy="1184112"/>
            <a:chOff x="9417372" y="5216890"/>
            <a:chExt cx="2286923" cy="118411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F26CA6D-392E-4422-A057-64486E011845}"/>
                </a:ext>
              </a:extLst>
            </p:cNvPr>
            <p:cNvSpPr/>
            <p:nvPr/>
          </p:nvSpPr>
          <p:spPr>
            <a:xfrm>
              <a:off x="9783131" y="5216890"/>
              <a:ext cx="1921164" cy="118411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CSS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를 활용하여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GNB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버튼이 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X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자로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</a:rPr>
                <a:t>변하는 것 까지 구현 </a:t>
              </a: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2A21DEC3-7EAD-4744-883C-30EB3A5360A9}"/>
                </a:ext>
              </a:extLst>
            </p:cNvPr>
            <p:cNvSpPr/>
            <p:nvPr/>
          </p:nvSpPr>
          <p:spPr>
            <a:xfrm rot="16200000">
              <a:off x="9436622" y="5780072"/>
              <a:ext cx="327259" cy="365759"/>
            </a:xfrm>
            <a:prstGeom prst="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3A3728B-7B6A-428C-A766-4C4F3E2AC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649" y="2332475"/>
            <a:ext cx="3810000" cy="162877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2EC37E-347D-4867-80AD-C28FA2CA8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067" y="5604634"/>
            <a:ext cx="5676900" cy="66675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6B20A2E-ADBD-43B5-A3F3-CF7580103540}"/>
              </a:ext>
            </a:extLst>
          </p:cNvPr>
          <p:cNvSpPr/>
          <p:nvPr/>
        </p:nvSpPr>
        <p:spPr>
          <a:xfrm>
            <a:off x="2912261" y="5282824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scss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689C44D-1D6B-4C23-9ABD-BE8F1ED16FEE}"/>
              </a:ext>
            </a:extLst>
          </p:cNvPr>
          <p:cNvSpPr/>
          <p:nvPr/>
        </p:nvSpPr>
        <p:spPr>
          <a:xfrm>
            <a:off x="10774264" y="1913587"/>
            <a:ext cx="1182575" cy="488949"/>
          </a:xfrm>
          <a:prstGeom prst="roundRect">
            <a:avLst/>
          </a:pr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jQuery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121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유효성 검사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398E029-A5DE-425A-ADBF-8A01A8245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68" y="1118322"/>
            <a:ext cx="7353300" cy="40671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45BF1E-E844-4F94-9B21-819D713DF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790" y="4558722"/>
            <a:ext cx="7219950" cy="179070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0BABD8-4EBA-4A69-8541-979106A42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93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38667C42-0D1D-4994-BE84-7CA232E2A2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7" r="17041" b="73811"/>
          <a:stretch/>
        </p:blipFill>
        <p:spPr>
          <a:xfrm>
            <a:off x="639693" y="1311410"/>
            <a:ext cx="5142273" cy="4891880"/>
          </a:xfrm>
          <a:prstGeom prst="rect">
            <a:avLst/>
          </a:prstGeom>
          <a:ln w="3175">
            <a:solidFill>
              <a:srgbClr val="2F5597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8F8BA0-631B-4930-8AEB-582AFA67B3B0}"/>
              </a:ext>
            </a:extLst>
          </p:cNvPr>
          <p:cNvSpPr txBox="1"/>
          <p:nvPr/>
        </p:nvSpPr>
        <p:spPr>
          <a:xfrm>
            <a:off x="547329" y="203415"/>
            <a:ext cx="1725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INTRO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5F75BAE-FF8E-4793-AA25-20AF4D82D4DF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ABAABF-3663-4554-958A-53175BB077F3}"/>
              </a:ext>
            </a:extLst>
          </p:cNvPr>
          <p:cNvSpPr txBox="1"/>
          <p:nvPr/>
        </p:nvSpPr>
        <p:spPr>
          <a:xfrm>
            <a:off x="6482686" y="2598584"/>
            <a:ext cx="258929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kern="1500" dirty="0">
                <a:solidFill>
                  <a:srgbClr val="404040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기존 페이지 주소</a:t>
            </a:r>
            <a:endParaRPr lang="en-US" altLang="ko-KR" sz="2800" kern="1500" dirty="0">
              <a:solidFill>
                <a:srgbClr val="404040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hlinkClick r:id="rId3"/>
              </a:rPr>
              <a:t>missha.beautynet.co.kr</a:t>
            </a:r>
            <a:endParaRPr lang="ko-KR" altLang="en-US" kern="1500" dirty="0">
              <a:solidFill>
                <a:srgbClr val="404040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D72DB-08ED-4ADC-A6B5-3230878386FC}"/>
              </a:ext>
            </a:extLst>
          </p:cNvPr>
          <p:cNvSpPr txBox="1"/>
          <p:nvPr/>
        </p:nvSpPr>
        <p:spPr>
          <a:xfrm>
            <a:off x="6482686" y="3671379"/>
            <a:ext cx="292778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kern="1500" dirty="0">
                <a:solidFill>
                  <a:srgbClr val="404040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리디자인 작업 기간</a:t>
            </a:r>
            <a:endParaRPr lang="en-US" altLang="ko-KR" sz="2800" kern="1500" dirty="0">
              <a:solidFill>
                <a:srgbClr val="404040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7</a:t>
            </a:r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월 </a:t>
            </a:r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24</a:t>
            </a:r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일 </a:t>
            </a:r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~ 8</a:t>
            </a:r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월 </a:t>
            </a:r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10</a:t>
            </a:r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일 </a:t>
            </a:r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(</a:t>
            </a:r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약 </a:t>
            </a:r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3</a:t>
            </a:r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주</a:t>
            </a:r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)</a:t>
            </a:r>
            <a:endParaRPr lang="ko-KR" altLang="en-US" kern="1500" dirty="0">
              <a:solidFill>
                <a:srgbClr val="404040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FB1234-AAFC-4AF0-B527-88377296E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1CF8E93-10DE-4E7F-A688-839F54B907F5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144EF-AA2F-4535-9F12-53A65E92DD8C}"/>
              </a:ext>
            </a:extLst>
          </p:cNvPr>
          <p:cNvSpPr txBox="1"/>
          <p:nvPr/>
        </p:nvSpPr>
        <p:spPr>
          <a:xfrm>
            <a:off x="6482685" y="4744174"/>
            <a:ext cx="31662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kern="1500" dirty="0">
                <a:solidFill>
                  <a:srgbClr val="404040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사용 프로그램 및 언어</a:t>
            </a:r>
            <a:endParaRPr lang="en-US" altLang="ko-KR" sz="2800" kern="1500" dirty="0">
              <a:solidFill>
                <a:srgbClr val="404040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포토샵 </a:t>
            </a:r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/ </a:t>
            </a:r>
            <a:r>
              <a:rPr lang="ko-KR" altLang="en-US" kern="1500" dirty="0" err="1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일러스트레이터</a:t>
            </a:r>
            <a:endParaRPr lang="en-US" altLang="ko-KR" kern="1500" dirty="0">
              <a:solidFill>
                <a:srgbClr val="404040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html / </a:t>
            </a:r>
            <a:r>
              <a:rPr lang="en-US" altLang="ko-KR" kern="1500" dirty="0" err="1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css</a:t>
            </a:r>
            <a:r>
              <a:rPr lang="en-US" altLang="ko-KR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/ jQuery</a:t>
            </a:r>
            <a:endParaRPr lang="ko-KR" altLang="en-US" kern="1500" dirty="0">
              <a:solidFill>
                <a:srgbClr val="404040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C91A21-13BD-4867-BFED-F4C4D9F51229}"/>
              </a:ext>
            </a:extLst>
          </p:cNvPr>
          <p:cNvSpPr txBox="1"/>
          <p:nvPr/>
        </p:nvSpPr>
        <p:spPr>
          <a:xfrm>
            <a:off x="6482686" y="1596632"/>
            <a:ext cx="178125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kern="1500" dirty="0">
                <a:solidFill>
                  <a:srgbClr val="404040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페이지 이름</a:t>
            </a:r>
            <a:endParaRPr lang="en-US" altLang="ko-KR" sz="2800" kern="1500" dirty="0">
              <a:solidFill>
                <a:srgbClr val="404040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  <a:p>
            <a:r>
              <a:rPr lang="ko-KR" altLang="en-US" kern="1500" dirty="0" err="1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미샤</a:t>
            </a:r>
            <a:endParaRPr lang="ko-KR" altLang="en-US" kern="1500" dirty="0">
              <a:solidFill>
                <a:srgbClr val="404040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48F61F8-8AA7-4C9C-93D6-AEA05FE6AE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6" b="57976"/>
          <a:stretch/>
        </p:blipFill>
        <p:spPr>
          <a:xfrm>
            <a:off x="11083310" y="46408"/>
            <a:ext cx="847229" cy="769326"/>
          </a:xfrm>
          <a:custGeom>
            <a:avLst/>
            <a:gdLst>
              <a:gd name="connsiteX0" fmla="*/ 0 w 847229"/>
              <a:gd name="connsiteY0" fmla="*/ 0 h 769326"/>
              <a:gd name="connsiteX1" fmla="*/ 847229 w 847229"/>
              <a:gd name="connsiteY1" fmla="*/ 0 h 769326"/>
              <a:gd name="connsiteX2" fmla="*/ 847229 w 847229"/>
              <a:gd name="connsiteY2" fmla="*/ 769326 h 769326"/>
              <a:gd name="connsiteX3" fmla="*/ 504632 w 847229"/>
              <a:gd name="connsiteY3" fmla="*/ 769326 h 769326"/>
              <a:gd name="connsiteX4" fmla="*/ 504632 w 847229"/>
              <a:gd name="connsiteY4" fmla="*/ 543796 h 769326"/>
              <a:gd name="connsiteX5" fmla="*/ 0 w 847229"/>
              <a:gd name="connsiteY5" fmla="*/ 543796 h 76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29" h="769326">
                <a:moveTo>
                  <a:pt x="0" y="0"/>
                </a:moveTo>
                <a:lnTo>
                  <a:pt x="847229" y="0"/>
                </a:lnTo>
                <a:lnTo>
                  <a:pt x="847229" y="769326"/>
                </a:lnTo>
                <a:lnTo>
                  <a:pt x="504632" y="769326"/>
                </a:lnTo>
                <a:lnTo>
                  <a:pt x="504632" y="543796"/>
                </a:lnTo>
                <a:lnTo>
                  <a:pt x="0" y="54379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36684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0E74FB6-E926-4F65-B26E-BEDB7B0117F8}"/>
              </a:ext>
            </a:extLst>
          </p:cNvPr>
          <p:cNvGrpSpPr/>
          <p:nvPr/>
        </p:nvGrpSpPr>
        <p:grpSpPr>
          <a:xfrm>
            <a:off x="494481" y="5375139"/>
            <a:ext cx="7028510" cy="1174282"/>
            <a:chOff x="498438" y="4011323"/>
            <a:chExt cx="7028510" cy="117428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4238A6E-8C1B-41AA-843F-6B8F25722B11}"/>
                </a:ext>
              </a:extLst>
            </p:cNvPr>
            <p:cNvGrpSpPr/>
            <p:nvPr/>
          </p:nvGrpSpPr>
          <p:grpSpPr>
            <a:xfrm>
              <a:off x="498438" y="4011323"/>
              <a:ext cx="7028510" cy="1174282"/>
              <a:chOff x="209688" y="2671401"/>
              <a:chExt cx="7028510" cy="1174282"/>
            </a:xfrm>
            <a:solidFill>
              <a:srgbClr val="8B052D"/>
            </a:solidFill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5A998DE1-A6A9-4674-9267-74EC59225495}"/>
                  </a:ext>
                </a:extLst>
              </p:cNvPr>
              <p:cNvSpPr/>
              <p:nvPr/>
            </p:nvSpPr>
            <p:spPr>
              <a:xfrm>
                <a:off x="209688" y="2671401"/>
                <a:ext cx="6769992" cy="117428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이등변 삼각형 21">
                <a:extLst>
                  <a:ext uri="{FF2B5EF4-FFF2-40B4-BE49-F238E27FC236}">
                    <a16:creationId xmlns:a16="http://schemas.microsoft.com/office/drawing/2014/main" id="{05944F7F-F8BC-4C51-A260-ED9ED97D7CFF}"/>
                  </a:ext>
                </a:extLst>
              </p:cNvPr>
              <p:cNvSpPr/>
              <p:nvPr/>
            </p:nvSpPr>
            <p:spPr>
              <a:xfrm rot="5400000">
                <a:off x="6949509" y="3206510"/>
                <a:ext cx="318859" cy="2585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B37C8B6-3895-431D-97B8-1C3584A3005F}"/>
                </a:ext>
              </a:extLst>
            </p:cNvPr>
            <p:cNvSpPr/>
            <p:nvPr/>
          </p:nvSpPr>
          <p:spPr>
            <a:xfrm>
              <a:off x="811580" y="4218494"/>
              <a:ext cx="5846912" cy="7851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2800" dirty="0">
                  <a:solidFill>
                    <a:schemeClr val="bg1"/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홈페이지가 조잡해 보여서 신뢰가 </a:t>
              </a:r>
              <a:endParaRPr lang="en-US" altLang="ko-KR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  <a:p>
              <a:pPr>
                <a:lnSpc>
                  <a:spcPct val="8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2800" dirty="0" err="1">
                  <a:solidFill>
                    <a:schemeClr val="bg1"/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안가네요</a:t>
              </a:r>
              <a:r>
                <a:rPr lang="en-US" altLang="ko-KR" sz="2800" dirty="0">
                  <a:solidFill>
                    <a:schemeClr val="bg1"/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.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E705AC5-3147-4517-9635-278548D0667C}"/>
              </a:ext>
            </a:extLst>
          </p:cNvPr>
          <p:cNvGrpSpPr/>
          <p:nvPr/>
        </p:nvGrpSpPr>
        <p:grpSpPr>
          <a:xfrm>
            <a:off x="494481" y="4011323"/>
            <a:ext cx="7028510" cy="1174282"/>
            <a:chOff x="449339" y="5375140"/>
            <a:chExt cx="7028510" cy="117428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C24B774-AE79-430C-9538-60C702BBA10A}"/>
                </a:ext>
              </a:extLst>
            </p:cNvPr>
            <p:cNvGrpSpPr/>
            <p:nvPr/>
          </p:nvGrpSpPr>
          <p:grpSpPr>
            <a:xfrm>
              <a:off x="449339" y="5375140"/>
              <a:ext cx="7028510" cy="1174282"/>
              <a:chOff x="209688" y="2671401"/>
              <a:chExt cx="7028510" cy="1174282"/>
            </a:xfrm>
            <a:solidFill>
              <a:srgbClr val="8B052D"/>
            </a:solidFill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73C9EECB-6E68-4849-9628-5321D1E5971F}"/>
                  </a:ext>
                </a:extLst>
              </p:cNvPr>
              <p:cNvSpPr/>
              <p:nvPr/>
            </p:nvSpPr>
            <p:spPr>
              <a:xfrm>
                <a:off x="209688" y="2671401"/>
                <a:ext cx="6769992" cy="117428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이등변 삼각형 41">
                <a:extLst>
                  <a:ext uri="{FF2B5EF4-FFF2-40B4-BE49-F238E27FC236}">
                    <a16:creationId xmlns:a16="http://schemas.microsoft.com/office/drawing/2014/main" id="{860EBC95-5947-46E8-B883-617B22453F4A}"/>
                  </a:ext>
                </a:extLst>
              </p:cNvPr>
              <p:cNvSpPr/>
              <p:nvPr/>
            </p:nvSpPr>
            <p:spPr>
              <a:xfrm rot="5400000">
                <a:off x="6949509" y="3206510"/>
                <a:ext cx="318859" cy="25851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F5D54AF-8275-4DD5-B4D7-45CFA7979B48}"/>
                </a:ext>
              </a:extLst>
            </p:cNvPr>
            <p:cNvSpPr/>
            <p:nvPr/>
          </p:nvSpPr>
          <p:spPr>
            <a:xfrm>
              <a:off x="800045" y="5569706"/>
              <a:ext cx="6096000" cy="78175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2800" dirty="0" err="1">
                  <a:solidFill>
                    <a:schemeClr val="bg1"/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저한테</a:t>
              </a:r>
              <a:r>
                <a:rPr lang="ko-KR" altLang="en-US" sz="2800" dirty="0">
                  <a:solidFill>
                    <a:schemeClr val="bg1"/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 맞는 화장품을 알아보려고 홈페이지에 방문했어요</a:t>
              </a:r>
              <a:r>
                <a:rPr lang="en-US" altLang="ko-KR" sz="2800" dirty="0">
                  <a:solidFill>
                    <a:schemeClr val="bg1"/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.</a:t>
              </a:r>
              <a:endPara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CB235817-BDE3-4716-8BD8-2DB5288CD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60" y="1427246"/>
            <a:ext cx="5532815" cy="553281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0FDC98F-3B8B-41F4-A143-19E364C7BE58}"/>
              </a:ext>
            </a:extLst>
          </p:cNvPr>
          <p:cNvGrpSpPr/>
          <p:nvPr/>
        </p:nvGrpSpPr>
        <p:grpSpPr>
          <a:xfrm>
            <a:off x="498438" y="2671401"/>
            <a:ext cx="7028510" cy="1174282"/>
            <a:chOff x="209688" y="2671401"/>
            <a:chExt cx="7028510" cy="1174282"/>
          </a:xfrm>
          <a:solidFill>
            <a:srgbClr val="8B052D"/>
          </a:solidFill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2A91F22-9C96-4F30-9677-ADCF9397A7FF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B6168F0-57BD-4A9F-8B93-7EC0420A5158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4F3845-9C0B-431B-88DB-ADEE57243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29" y="1605238"/>
            <a:ext cx="6255031" cy="740583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김민아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( 20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세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/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여성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/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새내기 대학생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)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8F0FDF1-355C-4052-BBDA-3F2CAA563634}"/>
              </a:ext>
            </a:extLst>
          </p:cNvPr>
          <p:cNvSpPr txBox="1">
            <a:spLocks/>
          </p:cNvSpPr>
          <p:nvPr/>
        </p:nvSpPr>
        <p:spPr>
          <a:xfrm>
            <a:off x="836079" y="2859483"/>
            <a:ext cx="6255031" cy="836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ct val="0"/>
              </a:spcBef>
              <a:buNone/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화장품에 대한 관심은 있는데 화장품에 대해서 아는 게 별로 없어요</a:t>
            </a:r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243C4B-E6EB-455D-BD5A-77E5C201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EAFA38-D2C9-43EA-9F73-42D0FD336359}"/>
              </a:ext>
            </a:extLst>
          </p:cNvPr>
          <p:cNvSpPr txBox="1"/>
          <p:nvPr/>
        </p:nvSpPr>
        <p:spPr>
          <a:xfrm>
            <a:off x="547329" y="203415"/>
            <a:ext cx="2951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페르소나 분석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437228-DE71-48F9-AEAE-F32AD907535E}"/>
              </a:ext>
            </a:extLst>
          </p:cNvPr>
          <p:cNvSpPr/>
          <p:nvPr/>
        </p:nvSpPr>
        <p:spPr>
          <a:xfrm>
            <a:off x="3498778" y="38904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 err="1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미샤</a:t>
            </a:r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홈페이지를 이용하는 사람들의 이야기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52D36BB-C109-4CCF-8D30-63293D8477C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427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0C996C58-D75C-4D1C-A3CF-62D650A0E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545" y="1404709"/>
            <a:ext cx="5594465" cy="559446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479B140-DB43-4D7E-9163-2F8E86A83512}"/>
              </a:ext>
            </a:extLst>
          </p:cNvPr>
          <p:cNvGrpSpPr/>
          <p:nvPr/>
        </p:nvGrpSpPr>
        <p:grpSpPr>
          <a:xfrm>
            <a:off x="449339" y="5375140"/>
            <a:ext cx="7028510" cy="1174282"/>
            <a:chOff x="209688" y="2671401"/>
            <a:chExt cx="7028510" cy="1174282"/>
          </a:xfrm>
          <a:solidFill>
            <a:srgbClr val="8B052D"/>
          </a:solidFill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CD93F45-CCAD-4260-90BE-643D3041AF0F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DDC8C93A-96DD-44B0-8E20-98C7FC51EC9A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4238A6E-8C1B-41AA-843F-6B8F25722B11}"/>
              </a:ext>
            </a:extLst>
          </p:cNvPr>
          <p:cNvGrpSpPr/>
          <p:nvPr/>
        </p:nvGrpSpPr>
        <p:grpSpPr>
          <a:xfrm>
            <a:off x="498438" y="4011323"/>
            <a:ext cx="7028510" cy="1174282"/>
            <a:chOff x="209688" y="2671401"/>
            <a:chExt cx="7028510" cy="1174282"/>
          </a:xfrm>
          <a:solidFill>
            <a:srgbClr val="8B052D"/>
          </a:solidFill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A998DE1-A6A9-4674-9267-74EC59225495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05944F7F-F8BC-4C51-A260-ED9ED97D7CFF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0FDC98F-3B8B-41F4-A143-19E364C7BE58}"/>
              </a:ext>
            </a:extLst>
          </p:cNvPr>
          <p:cNvGrpSpPr/>
          <p:nvPr/>
        </p:nvGrpSpPr>
        <p:grpSpPr>
          <a:xfrm>
            <a:off x="498438" y="2671401"/>
            <a:ext cx="7028510" cy="1174282"/>
            <a:chOff x="209688" y="2671401"/>
            <a:chExt cx="7028510" cy="1174282"/>
          </a:xfrm>
          <a:solidFill>
            <a:srgbClr val="8B052D"/>
          </a:solidFill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2A91F22-9C96-4F30-9677-ADCF9397A7FF}"/>
                </a:ext>
              </a:extLst>
            </p:cNvPr>
            <p:cNvSpPr/>
            <p:nvPr/>
          </p:nvSpPr>
          <p:spPr>
            <a:xfrm>
              <a:off x="209688" y="2671401"/>
              <a:ext cx="6769992" cy="11742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B6168F0-57BD-4A9F-8B93-7EC0420A5158}"/>
                </a:ext>
              </a:extLst>
            </p:cNvPr>
            <p:cNvSpPr/>
            <p:nvPr/>
          </p:nvSpPr>
          <p:spPr>
            <a:xfrm rot="5400000">
              <a:off x="6949509" y="3206510"/>
              <a:ext cx="318859" cy="258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4F3845-9C0B-431B-88DB-ADEE57243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29" y="1605238"/>
            <a:ext cx="6255031" cy="740583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  <a:defRPr lang="ko-KR" altLang="en-US"/>
            </a:pPr>
            <a:r>
              <a:rPr lang="ko-KR" alt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박철수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( 27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세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/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남성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/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회사원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)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8F0FDF1-355C-4052-BBDA-3F2CAA563634}"/>
              </a:ext>
            </a:extLst>
          </p:cNvPr>
          <p:cNvSpPr txBox="1">
            <a:spLocks/>
          </p:cNvSpPr>
          <p:nvPr/>
        </p:nvSpPr>
        <p:spPr>
          <a:xfrm>
            <a:off x="836079" y="2859483"/>
            <a:ext cx="6255031" cy="8366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패션과 쇼핑을 좋아한다</a:t>
            </a:r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화장으로 자신을 꾸미는 것에 관심이 많다</a:t>
            </a:r>
            <a:r>
              <a:rPr lang="en-US" altLang="ko-KR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  <a:endParaRPr lang="ko-KR" altLang="en-US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marL="0" indent="0">
              <a:spcBef>
                <a:spcPct val="0"/>
              </a:spcBef>
              <a:buNone/>
              <a:defRPr lang="ko-KR" altLang="en-US"/>
            </a:pPr>
            <a:endParaRPr lang="en-US" altLang="ko-KR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37C8B6-3895-431D-97B8-1C3584A3005F}"/>
              </a:ext>
            </a:extLst>
          </p:cNvPr>
          <p:cNvSpPr/>
          <p:nvPr/>
        </p:nvSpPr>
        <p:spPr>
          <a:xfrm>
            <a:off x="800045" y="4218990"/>
            <a:ext cx="5846912" cy="782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자신에게 맞는 남성용 화장품을 찾기 위해 홈페이지에 방문했다</a:t>
            </a:r>
            <a:r>
              <a:rPr lang="en-US" altLang="ko-KR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0B7752-607A-4C8A-978B-284B50AEC802}"/>
              </a:ext>
            </a:extLst>
          </p:cNvPr>
          <p:cNvSpPr/>
          <p:nvPr/>
        </p:nvSpPr>
        <p:spPr>
          <a:xfrm>
            <a:off x="800045" y="5569706"/>
            <a:ext cx="6096000" cy="7828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주로 여성 화장품이 메인이라 남성용 화장품을 찾기 어려웠다</a:t>
            </a:r>
            <a:r>
              <a:rPr lang="en-US" altLang="ko-KR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243C4B-E6EB-455D-BD5A-77E5C201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EAFA38-D2C9-43EA-9F73-42D0FD336359}"/>
              </a:ext>
            </a:extLst>
          </p:cNvPr>
          <p:cNvSpPr txBox="1"/>
          <p:nvPr/>
        </p:nvSpPr>
        <p:spPr>
          <a:xfrm>
            <a:off x="547329" y="203415"/>
            <a:ext cx="2951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페르소나 분석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437228-DE71-48F9-AEAE-F32AD907535E}"/>
              </a:ext>
            </a:extLst>
          </p:cNvPr>
          <p:cNvSpPr/>
          <p:nvPr/>
        </p:nvSpPr>
        <p:spPr>
          <a:xfrm>
            <a:off x="3498778" y="38904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 err="1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미샤</a:t>
            </a:r>
            <a:r>
              <a:rPr lang="ko-KR" altLang="en-US" kern="1500" dirty="0">
                <a:solidFill>
                  <a:srgbClr val="404040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홈페이지를 이용하는 사람들의 이야기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52D36BB-C109-4CCF-8D30-63293D8477C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167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31868522-8F15-457D-99C4-2163CB8D68F3}"/>
              </a:ext>
            </a:extLst>
          </p:cNvPr>
          <p:cNvSpPr/>
          <p:nvPr/>
        </p:nvSpPr>
        <p:spPr>
          <a:xfrm>
            <a:off x="7970498" y="1595798"/>
            <a:ext cx="3981358" cy="3981356"/>
          </a:xfrm>
          <a:prstGeom prst="ellipse">
            <a:avLst/>
          </a:prstGeom>
          <a:solidFill>
            <a:srgbClr val="8B0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0AE36-5D60-43DB-8184-09C3605C7074}"/>
              </a:ext>
            </a:extLst>
          </p:cNvPr>
          <p:cNvSpPr txBox="1"/>
          <p:nvPr/>
        </p:nvSpPr>
        <p:spPr>
          <a:xfrm>
            <a:off x="547329" y="203415"/>
            <a:ext cx="351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사이트 분석 결과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C06E1C-0492-4423-AD64-8E0A46F06734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F5290F-3FCA-4228-A304-A98785CCE5D6}"/>
              </a:ext>
            </a:extLst>
          </p:cNvPr>
          <p:cNvSpPr txBox="1"/>
          <p:nvPr/>
        </p:nvSpPr>
        <p:spPr>
          <a:xfrm>
            <a:off x="8491353" y="3568288"/>
            <a:ext cx="2954656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정돈된 디자인</a:t>
            </a:r>
            <a:endParaRPr lang="en-US" altLang="ko-KR" sz="2800" dirty="0">
              <a:solidFill>
                <a:schemeClr val="bg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메뉴에 대한 가독성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26084-2AD4-4020-BB27-6C32F77CDF85}"/>
              </a:ext>
            </a:extLst>
          </p:cNvPr>
          <p:cNvSpPr txBox="1"/>
          <p:nvPr/>
        </p:nvSpPr>
        <p:spPr>
          <a:xfrm>
            <a:off x="538263" y="3392800"/>
            <a:ext cx="2685351" cy="125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브랜드에 비해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신뢰도가 떨어지는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홈페이지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8D9186-095D-4A1A-AD7E-1206AA84FE49}"/>
              </a:ext>
            </a:extLst>
          </p:cNvPr>
          <p:cNvSpPr txBox="1"/>
          <p:nvPr/>
        </p:nvSpPr>
        <p:spPr>
          <a:xfrm>
            <a:off x="3914650" y="3392800"/>
            <a:ext cx="2986715" cy="125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그리드와 레이아웃이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어수선하고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,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강조성이 떨어짐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10F972-75D8-41AD-A9DE-FE6FF53F5529}"/>
              </a:ext>
            </a:extLst>
          </p:cNvPr>
          <p:cNvSpPr txBox="1"/>
          <p:nvPr/>
        </p:nvSpPr>
        <p:spPr>
          <a:xfrm>
            <a:off x="573368" y="2460594"/>
            <a:ext cx="261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PROBLEM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8A3B7F-0AE6-49DB-88FA-10B1F0EA64FA}"/>
              </a:ext>
            </a:extLst>
          </p:cNvPr>
          <p:cNvSpPr txBox="1"/>
          <p:nvPr/>
        </p:nvSpPr>
        <p:spPr>
          <a:xfrm>
            <a:off x="4468644" y="2460594"/>
            <a:ext cx="1878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CAUSE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98C5A5-18D8-46F0-B928-992097E17F82}"/>
              </a:ext>
            </a:extLst>
          </p:cNvPr>
          <p:cNvSpPr txBox="1"/>
          <p:nvPr/>
        </p:nvSpPr>
        <p:spPr>
          <a:xfrm>
            <a:off x="8600226" y="2460594"/>
            <a:ext cx="272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en-US" altLang="ko-KR" sz="4000" dirty="0">
                <a:solidFill>
                  <a:schemeClr val="bg1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SOLUTION</a:t>
            </a:r>
            <a:endParaRPr lang="ko-KR" altLang="en-US" sz="4000" dirty="0">
              <a:solidFill>
                <a:schemeClr val="bg1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D65B249-C64B-43EA-8210-B00203B8B795}"/>
              </a:ext>
            </a:extLst>
          </p:cNvPr>
          <p:cNvCxnSpPr>
            <a:cxnSpLocks/>
          </p:cNvCxnSpPr>
          <p:nvPr/>
        </p:nvCxnSpPr>
        <p:spPr>
          <a:xfrm>
            <a:off x="620618" y="3146372"/>
            <a:ext cx="248925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068717-6744-427F-A001-79E9AF84B622}"/>
              </a:ext>
            </a:extLst>
          </p:cNvPr>
          <p:cNvCxnSpPr>
            <a:cxnSpLocks/>
          </p:cNvCxnSpPr>
          <p:nvPr/>
        </p:nvCxnSpPr>
        <p:spPr>
          <a:xfrm>
            <a:off x="4061164" y="3146372"/>
            <a:ext cx="248925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B414B5D-8770-42A5-A315-3796D95BAB9F}"/>
              </a:ext>
            </a:extLst>
          </p:cNvPr>
          <p:cNvCxnSpPr>
            <a:cxnSpLocks/>
          </p:cNvCxnSpPr>
          <p:nvPr/>
        </p:nvCxnSpPr>
        <p:spPr>
          <a:xfrm>
            <a:off x="8687650" y="3146372"/>
            <a:ext cx="248925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BAE59BF-5AB2-43E0-9E0F-1BB05C24B36C}"/>
              </a:ext>
            </a:extLst>
          </p:cNvPr>
          <p:cNvSpPr/>
          <p:nvPr/>
        </p:nvSpPr>
        <p:spPr>
          <a:xfrm>
            <a:off x="7151110" y="3144758"/>
            <a:ext cx="701964" cy="96381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F27507-D834-4858-8DDC-6870D742CE03}"/>
              </a:ext>
            </a:extLst>
          </p:cNvPr>
          <p:cNvSpPr/>
          <p:nvPr/>
        </p:nvSpPr>
        <p:spPr>
          <a:xfrm>
            <a:off x="310926" y="1805300"/>
            <a:ext cx="3085958" cy="3562350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n w="952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EE7A02-9638-4021-B241-24628ED9F4AC}"/>
              </a:ext>
            </a:extLst>
          </p:cNvPr>
          <p:cNvSpPr/>
          <p:nvPr/>
        </p:nvSpPr>
        <p:spPr>
          <a:xfrm>
            <a:off x="3841393" y="1805300"/>
            <a:ext cx="3085958" cy="3562350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n w="952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8A82B-89D1-4AEA-834D-591E2310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DDA6683F-13AD-4E10-863D-9CA44C9E0CE2}"/>
              </a:ext>
            </a:extLst>
          </p:cNvPr>
          <p:cNvSpPr/>
          <p:nvPr/>
        </p:nvSpPr>
        <p:spPr>
          <a:xfrm>
            <a:off x="11219249" y="4020664"/>
            <a:ext cx="269101" cy="327650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42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D54B85AD-DCBD-4BBD-85F1-C539930F2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128" y="2740264"/>
            <a:ext cx="432174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화장품에 관심이 있는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10</a:t>
            </a:r>
            <a:r>
              <a:rPr lang="ko-KR" altLang="en-US" sz="2400" kern="15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대 후반 이상의 모든 성별</a:t>
            </a:r>
            <a:endParaRPr lang="en-US" altLang="ko-KR" sz="2400" kern="1500" dirty="0">
              <a:solidFill>
                <a:schemeClr val="tx1">
                  <a:lumMod val="75000"/>
                  <a:lumOff val="2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E792AE-8168-4289-ABFB-83ABB8835D65}"/>
              </a:ext>
            </a:extLst>
          </p:cNvPr>
          <p:cNvSpPr txBox="1"/>
          <p:nvPr/>
        </p:nvSpPr>
        <p:spPr>
          <a:xfrm>
            <a:off x="547329" y="203415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타겟 및 컨셉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E407C1F-368D-4D82-BDA2-A2C6383E70FA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03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7EA9EF-57BF-4007-9C10-CC7FDA7E29F9}"/>
              </a:ext>
            </a:extLst>
          </p:cNvPr>
          <p:cNvSpPr/>
          <p:nvPr/>
        </p:nvSpPr>
        <p:spPr>
          <a:xfrm>
            <a:off x="3048000" y="4131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 err="1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미샤</a:t>
            </a:r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 홈페이지의 이용자들</a:t>
            </a:r>
            <a:endParaRPr lang="en-US" altLang="ko-KR" kern="1500" dirty="0">
              <a:solidFill>
                <a:srgbClr val="030303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E3F0BBF-A0C8-45A0-8C80-F4C14D61F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8" y="4428303"/>
            <a:ext cx="5354823" cy="53548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1F277F-6CE2-4B1A-8140-D0832D0EF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238" y="4319421"/>
            <a:ext cx="5077158" cy="507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0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95907A65-5B47-4459-A733-B6B457B6D33C}"/>
              </a:ext>
            </a:extLst>
          </p:cNvPr>
          <p:cNvGrpSpPr/>
          <p:nvPr/>
        </p:nvGrpSpPr>
        <p:grpSpPr>
          <a:xfrm>
            <a:off x="8301908" y="4535739"/>
            <a:ext cx="3070688" cy="1588914"/>
            <a:chOff x="4450995" y="4535739"/>
            <a:chExt cx="3070688" cy="15889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2EED6E3-BD4E-4EAC-93C7-907CDD60D775}"/>
                </a:ext>
              </a:extLst>
            </p:cNvPr>
            <p:cNvSpPr/>
            <p:nvPr/>
          </p:nvSpPr>
          <p:spPr>
            <a:xfrm>
              <a:off x="4450996" y="4535739"/>
              <a:ext cx="307068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accent1">
                      <a:lumMod val="75000"/>
                    </a:schemeClr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  <a:cs typeface="+mj-cs"/>
                </a:rPr>
                <a:t>매력적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E296F9-22E3-4555-BD51-A433BED2BA1F}"/>
                </a:ext>
              </a:extLst>
            </p:cNvPr>
            <p:cNvSpPr txBox="1"/>
            <p:nvPr/>
          </p:nvSpPr>
          <p:spPr>
            <a:xfrm>
              <a:off x="4450995" y="5201323"/>
              <a:ext cx="30706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최소한의 강조로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중요한 요소가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돋보이는 디자인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B5578AA-8AFD-48D1-8B22-ACAC61EE54B9}"/>
              </a:ext>
            </a:extLst>
          </p:cNvPr>
          <p:cNvGrpSpPr/>
          <p:nvPr/>
        </p:nvGrpSpPr>
        <p:grpSpPr>
          <a:xfrm>
            <a:off x="4449132" y="4535739"/>
            <a:ext cx="3078375" cy="1588914"/>
            <a:chOff x="8179171" y="4535739"/>
            <a:chExt cx="3078375" cy="158891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7281E33-E9FF-49A9-908C-EB8932E318BB}"/>
                </a:ext>
              </a:extLst>
            </p:cNvPr>
            <p:cNvSpPr/>
            <p:nvPr/>
          </p:nvSpPr>
          <p:spPr>
            <a:xfrm>
              <a:off x="8179171" y="4535739"/>
              <a:ext cx="307837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accent1">
                      <a:lumMod val="75000"/>
                    </a:schemeClr>
                  </a:solidFill>
                  <a:latin typeface="이순신 돋움체 B" panose="02020603020101020101" pitchFamily="18" charset="-127"/>
                  <a:ea typeface="이순신 돋움체 B" panose="02020603020101020101" pitchFamily="18" charset="-127"/>
                  <a:cs typeface="+mj-cs"/>
                </a:rPr>
                <a:t>정리된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B46498-FF66-4966-AD6A-E5D0E5EC300E}"/>
                </a:ext>
              </a:extLst>
            </p:cNvPr>
            <p:cNvSpPr txBox="1"/>
            <p:nvPr/>
          </p:nvSpPr>
          <p:spPr>
            <a:xfrm>
              <a:off x="8183014" y="5201323"/>
              <a:ext cx="30706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그리드와 레이아웃의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기준을 중앙으로 바꿔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sz="2000" dirty="0">
                  <a:solidFill>
                    <a:schemeClr val="accent1">
                      <a:lumMod val="75000"/>
                    </a:schemeClr>
                  </a:solidFill>
                  <a:latin typeface="이순신 돋움체 M" panose="02020603020101020101" pitchFamily="18" charset="-127"/>
                  <a:ea typeface="이순신 돋움체 M" panose="02020603020101020101" pitchFamily="18" charset="-127"/>
                  <a:cs typeface="+mj-cs"/>
                </a:rPr>
                <a:t>통일감을 나타냄</a:t>
              </a:r>
              <a:endParaRPr lang="en-US" altLang="ko-KR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628DDD6-86BE-4DCC-A569-C522C6635E2D}"/>
              </a:ext>
            </a:extLst>
          </p:cNvPr>
          <p:cNvGrpSpPr/>
          <p:nvPr/>
        </p:nvGrpSpPr>
        <p:grpSpPr>
          <a:xfrm>
            <a:off x="8183013" y="1376550"/>
            <a:ext cx="3070688" cy="3070688"/>
            <a:chOff x="4450994" y="1376550"/>
            <a:chExt cx="3070688" cy="3070688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ECB9326-A543-4F00-BB48-1911DB1EEFC9}"/>
                </a:ext>
              </a:extLst>
            </p:cNvPr>
            <p:cNvSpPr/>
            <p:nvPr/>
          </p:nvSpPr>
          <p:spPr>
            <a:xfrm>
              <a:off x="4450994" y="1376550"/>
              <a:ext cx="3070688" cy="3070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 descr="실내, 앉아있는, 빨간색이(가) 표시된 사진&#10;&#10;높은 신뢰도로 생성된 설명">
              <a:extLst>
                <a:ext uri="{FF2B5EF4-FFF2-40B4-BE49-F238E27FC236}">
                  <a16:creationId xmlns:a16="http://schemas.microsoft.com/office/drawing/2014/main" id="{F0FC0266-A531-4891-AA32-7662EBF2A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11" t="584" r="8045" b="2326"/>
            <a:stretch>
              <a:fillRect/>
            </a:stretch>
          </p:blipFill>
          <p:spPr>
            <a:xfrm>
              <a:off x="5008460" y="1941707"/>
              <a:ext cx="1955758" cy="1955756"/>
            </a:xfrm>
            <a:custGeom>
              <a:avLst/>
              <a:gdLst>
                <a:gd name="connsiteX0" fmla="*/ 1535344 w 3070687"/>
                <a:gd name="connsiteY0" fmla="*/ 0 h 3070687"/>
                <a:gd name="connsiteX1" fmla="*/ 3070687 w 3070687"/>
                <a:gd name="connsiteY1" fmla="*/ 1535344 h 3070687"/>
                <a:gd name="connsiteX2" fmla="*/ 1535344 w 3070687"/>
                <a:gd name="connsiteY2" fmla="*/ 3070687 h 3070687"/>
                <a:gd name="connsiteX3" fmla="*/ 0 w 3070687"/>
                <a:gd name="connsiteY3" fmla="*/ 1535344 h 3070687"/>
                <a:gd name="connsiteX4" fmla="*/ 1535344 w 3070687"/>
                <a:gd name="connsiteY4" fmla="*/ 0 h 3070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687" h="3070687">
                  <a:moveTo>
                    <a:pt x="1535344" y="0"/>
                  </a:moveTo>
                  <a:cubicBezTo>
                    <a:pt x="2383291" y="0"/>
                    <a:pt x="3070687" y="687397"/>
                    <a:pt x="3070687" y="1535344"/>
                  </a:cubicBezTo>
                  <a:cubicBezTo>
                    <a:pt x="3070687" y="2383291"/>
                    <a:pt x="2383291" y="3070687"/>
                    <a:pt x="1535344" y="3070687"/>
                  </a:cubicBezTo>
                  <a:cubicBezTo>
                    <a:pt x="687397" y="3070687"/>
                    <a:pt x="0" y="2383291"/>
                    <a:pt x="0" y="1535344"/>
                  </a:cubicBezTo>
                  <a:cubicBezTo>
                    <a:pt x="0" y="687397"/>
                    <a:pt x="687397" y="0"/>
                    <a:pt x="1535344" y="0"/>
                  </a:cubicBezTo>
                  <a:close/>
                </a:path>
              </a:pathLst>
            </a:custGeom>
          </p:spPr>
        </p:pic>
      </p:grpSp>
      <p:pic>
        <p:nvPicPr>
          <p:cNvPr id="37" name="그림 36" descr="화장품, 필기구, 문구, 세면도구이(가) 표시된 사진&#10;&#10;높은 신뢰도로 생성된 설명">
            <a:extLst>
              <a:ext uri="{FF2B5EF4-FFF2-40B4-BE49-F238E27FC236}">
                <a16:creationId xmlns:a16="http://schemas.microsoft.com/office/drawing/2014/main" id="{C647016A-2393-4EE4-ACB5-C1E7E383A7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9" t="5215" r="23699" b="11179"/>
          <a:stretch>
            <a:fillRect/>
          </a:stretch>
        </p:blipFill>
        <p:spPr>
          <a:xfrm>
            <a:off x="4449132" y="1376551"/>
            <a:ext cx="3078376" cy="3078376"/>
          </a:xfrm>
          <a:custGeom>
            <a:avLst/>
            <a:gdLst>
              <a:gd name="connsiteX0" fmla="*/ 1539188 w 3078376"/>
              <a:gd name="connsiteY0" fmla="*/ 0 h 3078376"/>
              <a:gd name="connsiteX1" fmla="*/ 3078376 w 3078376"/>
              <a:gd name="connsiteY1" fmla="*/ 1539188 h 3078376"/>
              <a:gd name="connsiteX2" fmla="*/ 1539188 w 3078376"/>
              <a:gd name="connsiteY2" fmla="*/ 3078376 h 3078376"/>
              <a:gd name="connsiteX3" fmla="*/ 0 w 3078376"/>
              <a:gd name="connsiteY3" fmla="*/ 1539188 h 3078376"/>
              <a:gd name="connsiteX4" fmla="*/ 1539188 w 3078376"/>
              <a:gd name="connsiteY4" fmla="*/ 0 h 307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8376" h="3078376">
                <a:moveTo>
                  <a:pt x="1539188" y="0"/>
                </a:moveTo>
                <a:cubicBezTo>
                  <a:pt x="2389258" y="0"/>
                  <a:pt x="3078376" y="689118"/>
                  <a:pt x="3078376" y="1539188"/>
                </a:cubicBezTo>
                <a:cubicBezTo>
                  <a:pt x="3078376" y="2389258"/>
                  <a:pt x="2389258" y="3078376"/>
                  <a:pt x="1539188" y="3078376"/>
                </a:cubicBezTo>
                <a:cubicBezTo>
                  <a:pt x="689118" y="3078376"/>
                  <a:pt x="0" y="2389258"/>
                  <a:pt x="0" y="1539188"/>
                </a:cubicBezTo>
                <a:cubicBezTo>
                  <a:pt x="0" y="689118"/>
                  <a:pt x="689118" y="0"/>
                  <a:pt x="1539188" y="0"/>
                </a:cubicBezTo>
                <a:close/>
              </a:path>
            </a:pathLst>
          </a:cu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6A0B31EB-976D-4EFD-A3CE-E5E76DF74AE0}"/>
              </a:ext>
            </a:extLst>
          </p:cNvPr>
          <p:cNvGrpSpPr/>
          <p:nvPr/>
        </p:nvGrpSpPr>
        <p:grpSpPr>
          <a:xfrm>
            <a:off x="726781" y="1376550"/>
            <a:ext cx="3070688" cy="3070688"/>
            <a:chOff x="726781" y="1376550"/>
            <a:chExt cx="3070688" cy="3070688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C155BEE-4F2B-4379-B697-A3A0273ABEA0}"/>
                </a:ext>
              </a:extLst>
            </p:cNvPr>
            <p:cNvSpPr/>
            <p:nvPr/>
          </p:nvSpPr>
          <p:spPr>
            <a:xfrm>
              <a:off x="726781" y="1376550"/>
              <a:ext cx="3070688" cy="3070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8565CED-9EB3-4B49-A90C-7C01FD761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65" t="1794" r="20265" b="4164"/>
            <a:stretch>
              <a:fillRect/>
            </a:stretch>
          </p:blipFill>
          <p:spPr>
            <a:xfrm>
              <a:off x="1228185" y="1852662"/>
              <a:ext cx="2059960" cy="2059958"/>
            </a:xfrm>
            <a:custGeom>
              <a:avLst/>
              <a:gdLst>
                <a:gd name="connsiteX0" fmla="*/ 1535344 w 3070687"/>
                <a:gd name="connsiteY0" fmla="*/ 0 h 3070687"/>
                <a:gd name="connsiteX1" fmla="*/ 3070687 w 3070687"/>
                <a:gd name="connsiteY1" fmla="*/ 1535344 h 3070687"/>
                <a:gd name="connsiteX2" fmla="*/ 1535344 w 3070687"/>
                <a:gd name="connsiteY2" fmla="*/ 3070687 h 3070687"/>
                <a:gd name="connsiteX3" fmla="*/ 0 w 3070687"/>
                <a:gd name="connsiteY3" fmla="*/ 1535344 h 3070687"/>
                <a:gd name="connsiteX4" fmla="*/ 1535344 w 3070687"/>
                <a:gd name="connsiteY4" fmla="*/ 0 h 3070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687" h="3070687">
                  <a:moveTo>
                    <a:pt x="1535344" y="0"/>
                  </a:moveTo>
                  <a:cubicBezTo>
                    <a:pt x="2383291" y="0"/>
                    <a:pt x="3070687" y="687397"/>
                    <a:pt x="3070687" y="1535344"/>
                  </a:cubicBezTo>
                  <a:cubicBezTo>
                    <a:pt x="3070687" y="2383291"/>
                    <a:pt x="2383291" y="3070687"/>
                    <a:pt x="1535344" y="3070687"/>
                  </a:cubicBezTo>
                  <a:cubicBezTo>
                    <a:pt x="687397" y="3070687"/>
                    <a:pt x="0" y="2383291"/>
                    <a:pt x="0" y="1535344"/>
                  </a:cubicBezTo>
                  <a:cubicBezTo>
                    <a:pt x="0" y="687397"/>
                    <a:pt x="687397" y="0"/>
                    <a:pt x="1535344" y="0"/>
                  </a:cubicBezTo>
                  <a:close/>
                </a:path>
              </a:pathLst>
            </a:cu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BE792AE-8168-4289-ABFB-83ABB8835D65}"/>
              </a:ext>
            </a:extLst>
          </p:cNvPr>
          <p:cNvSpPr txBox="1"/>
          <p:nvPr/>
        </p:nvSpPr>
        <p:spPr>
          <a:xfrm>
            <a:off x="547329" y="203415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lang="ko-KR" altLang="en-US"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타겟 및 컨셉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E407C1F-368D-4D82-BDA2-A2C6383E70FA}"/>
              </a:ext>
            </a:extLst>
          </p:cNvPr>
          <p:cNvCxnSpPr>
            <a:cxnSpLocks/>
          </p:cNvCxnSpPr>
          <p:nvPr/>
        </p:nvCxnSpPr>
        <p:spPr>
          <a:xfrm>
            <a:off x="0" y="849746"/>
            <a:ext cx="12192000" cy="0"/>
          </a:xfrm>
          <a:prstGeom prst="line">
            <a:avLst/>
          </a:prstGeom>
          <a:ln w="19050">
            <a:solidFill>
              <a:srgbClr val="03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8B9A1-0B52-4C85-82F2-38FACC0DBF8B}"/>
              </a:ext>
            </a:extLst>
          </p:cNvPr>
          <p:cNvSpPr/>
          <p:nvPr/>
        </p:nvSpPr>
        <p:spPr>
          <a:xfrm>
            <a:off x="3048000" y="4131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kern="1500" dirty="0">
                <a:solidFill>
                  <a:srgbClr val="030303"/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컨셉 키워드</a:t>
            </a:r>
            <a:endParaRPr lang="en-US" altLang="ko-KR" kern="1500" dirty="0">
              <a:solidFill>
                <a:srgbClr val="030303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BAE811-602E-41ED-A115-D59306CD053E}"/>
              </a:ext>
            </a:extLst>
          </p:cNvPr>
          <p:cNvSpPr/>
          <p:nvPr/>
        </p:nvSpPr>
        <p:spPr>
          <a:xfrm>
            <a:off x="722819" y="4535739"/>
            <a:ext cx="3070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고급스러운</a:t>
            </a:r>
            <a:r>
              <a:rPr lang="ko-KR" altLang="ko-KR" sz="3200" dirty="0">
                <a:solidFill>
                  <a:schemeClr val="accent1">
                    <a:lumMod val="7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  <a:cs typeface="+mj-cs"/>
              </a:rPr>
              <a:t> 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4BAEC3-105F-4A5E-9194-9F826E44848D}"/>
              </a:ext>
            </a:extLst>
          </p:cNvPr>
          <p:cNvSpPr txBox="1"/>
          <p:nvPr/>
        </p:nvSpPr>
        <p:spPr>
          <a:xfrm>
            <a:off x="722819" y="5201323"/>
            <a:ext cx="3070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불필요한 요소를 빼고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  <a:cs typeface="+mj-cs"/>
              </a:rPr>
              <a:t>여백을 넓게 하여 고급스러운 분위기 강조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DEB329-1277-4C65-80D9-FB2085D45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F8E93-10DE-4E7F-A688-839F54B907F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644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</TotalTime>
  <Words>816</Words>
  <Application>Microsoft Office PowerPoint</Application>
  <PresentationFormat>와이드스크린</PresentationFormat>
  <Paragraphs>244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나눔고딕</vt:lpstr>
      <vt:lpstr>나눔명조</vt:lpstr>
      <vt:lpstr>맑은 고딕</vt:lpstr>
      <vt:lpstr>이순신 돋움체 B</vt:lpstr>
      <vt:lpstr>이순신 돋움체 M</vt:lpstr>
      <vt:lpstr>Arial</vt:lpstr>
      <vt:lpstr>Office 테마</vt:lpstr>
      <vt:lpstr>WEB DESIGN PORTFOLIO</vt:lpstr>
      <vt:lpstr>PowerPoint 프레젠테이션</vt:lpstr>
      <vt:lpstr>Portfolio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Portfolio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사이트 기획(알라딘)</dc:title>
  <dc:creator>이단비</dc:creator>
  <cp:lastModifiedBy>이단비</cp:lastModifiedBy>
  <cp:revision>249</cp:revision>
  <dcterms:created xsi:type="dcterms:W3CDTF">2017-08-30T00:13:45Z</dcterms:created>
  <dcterms:modified xsi:type="dcterms:W3CDTF">2017-10-17T07:48:21Z</dcterms:modified>
  <cp:version>0906.0100.01</cp:version>
</cp:coreProperties>
</file>